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4"/>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4" r:id="rId110"/>
    <p:sldId id="356" r:id="rId111"/>
    <p:sldId id="357" r:id="rId112"/>
    <p:sldId id="359" r:id="rId113"/>
    <p:sldId id="358" r:id="rId114"/>
    <p:sldId id="360" r:id="rId115"/>
    <p:sldId id="361" r:id="rId116"/>
    <p:sldId id="362" r:id="rId117"/>
    <p:sldId id="363" r:id="rId118"/>
    <p:sldId id="425" r:id="rId119"/>
    <p:sldId id="364" r:id="rId120"/>
    <p:sldId id="366" r:id="rId121"/>
    <p:sldId id="365" r:id="rId122"/>
    <p:sldId id="367" r:id="rId123"/>
    <p:sldId id="371"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419" r:id="rId138"/>
    <p:sldId id="393" r:id="rId139"/>
    <p:sldId id="383" r:id="rId140"/>
    <p:sldId id="388" r:id="rId141"/>
    <p:sldId id="385" r:id="rId142"/>
    <p:sldId id="405" r:id="rId143"/>
    <p:sldId id="415" r:id="rId144"/>
    <p:sldId id="420" r:id="rId145"/>
    <p:sldId id="389" r:id="rId146"/>
    <p:sldId id="395" r:id="rId147"/>
    <p:sldId id="396" r:id="rId148"/>
    <p:sldId id="399" r:id="rId149"/>
    <p:sldId id="400" r:id="rId150"/>
    <p:sldId id="402" r:id="rId151"/>
    <p:sldId id="403" r:id="rId152"/>
    <p:sldId id="404" r:id="rId153"/>
    <p:sldId id="406" r:id="rId154"/>
    <p:sldId id="407" r:id="rId155"/>
    <p:sldId id="408" r:id="rId156"/>
    <p:sldId id="410" r:id="rId157"/>
    <p:sldId id="411" r:id="rId158"/>
    <p:sldId id="416" r:id="rId159"/>
    <p:sldId id="429" r:id="rId160"/>
    <p:sldId id="422" r:id="rId161"/>
    <p:sldId id="424" r:id="rId162"/>
    <p:sldId id="427" r:id="rId16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5364" autoAdjust="0"/>
  </p:normalViewPr>
  <p:slideViewPr>
    <p:cSldViewPr>
      <p:cViewPr>
        <p:scale>
          <a:sx n="66" d="100"/>
          <a:sy n="66" d="100"/>
        </p:scale>
        <p:origin x="-1256" y="-3112"/>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260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2018/8/27</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134</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136</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141</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146</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153</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159</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41</a:t>
            </a:fld>
            <a:endParaRPr kumimoji="1" lang="ja-JP" altLang="en-US"/>
          </a:p>
        </p:txBody>
      </p:sp>
    </p:spTree>
    <p:extLst>
      <p:ext uri="{BB962C8B-B14F-4D97-AF65-F5344CB8AC3E}">
        <p14:creationId xmlns:p14="http://schemas.microsoft.com/office/powerpoint/2010/main" val="301821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113</a:t>
            </a:fld>
            <a:endParaRPr kumimoji="1" lang="ja-JP" altLang="en-US"/>
          </a:p>
        </p:txBody>
      </p:sp>
    </p:spTree>
    <p:extLst>
      <p:ext uri="{BB962C8B-B14F-4D97-AF65-F5344CB8AC3E}">
        <p14:creationId xmlns:p14="http://schemas.microsoft.com/office/powerpoint/2010/main" val="206840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2018/8/27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2018/8/27</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2018/8/27</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2018/8/27</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2018/8/27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2018/8/27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2018/8/27</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0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53.gif"/><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11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63.tiff"/><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64.wmf"/><Relationship Id="rId4" Type="http://schemas.openxmlformats.org/officeDocument/2006/relationships/oleObject" Target="../embeddings/oleObject4.bin"/></Relationships>
</file>

<file path=ppt/slides/_rels/slide12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2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73.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75.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13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13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6.png"/></Relationships>
</file>

<file path=ppt/slides/_rels/slide13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92.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42.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4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03.png"/><Relationship Id="rId7" Type="http://schemas.openxmlformats.org/officeDocument/2006/relationships/image" Target="../media/image20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s>
</file>

<file path=ppt/slides/_rels/slide14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13.png"/></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15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7.xml"/><Relationship Id="rId4" Type="http://schemas.openxmlformats.org/officeDocument/2006/relationships/image" Target="../media/image21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 Id="rId5" Type="http://schemas.openxmlformats.org/officeDocument/2006/relationships/image" Target="../media/image224.png"/><Relationship Id="rId4" Type="http://schemas.openxmlformats.org/officeDocument/2006/relationships/image" Target="../media/image223.png"/></Relationships>
</file>

<file path=ppt/slides/_rels/slide159.xml.rels><?xml version="1.0" encoding="UTF-8" standalone="yes"?>
<Relationships xmlns="http://schemas.openxmlformats.org/package/2006/relationships"><Relationship Id="rId8" Type="http://schemas.openxmlformats.org/officeDocument/2006/relationships/image" Target="../media/image230.png"/><Relationship Id="rId3" Type="http://schemas.openxmlformats.org/officeDocument/2006/relationships/image" Target="../media/image225.png"/><Relationship Id="rId7" Type="http://schemas.openxmlformats.org/officeDocument/2006/relationships/image" Target="../media/image22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png"/><Relationship Id="rId9" Type="http://schemas.openxmlformats.org/officeDocument/2006/relationships/image" Target="../media/image231.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45.emf"/><Relationship Id="rId4" Type="http://schemas.openxmlformats.org/officeDocument/2006/relationships/package" Target="../embeddings/Microsoft_PowerPoint_Slide1.sldx"/></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jpe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image" Target="../media/image79.gif"/><Relationship Id="rId5" Type="http://schemas.openxmlformats.org/officeDocument/2006/relationships/image" Target="../media/image78.gif"/><Relationship Id="rId4" Type="http://schemas.openxmlformats.org/officeDocument/2006/relationships/image" Target="../media/image77.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8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8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oleObject" Target="../embeddings/oleObject3.bin"/><Relationship Id="rId7" Type="http://schemas.openxmlformats.org/officeDocument/2006/relationships/image" Target="../media/image102.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1.png"/><Relationship Id="rId5" Type="http://schemas.openxmlformats.org/officeDocument/2006/relationships/image" Target="../media/image100.emf"/><Relationship Id="rId10" Type="http://schemas.openxmlformats.org/officeDocument/2006/relationships/image" Target="../media/image105.tiff"/><Relationship Id="rId4"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2222222222222.vsdx"/><Relationship Id="rId9" Type="http://schemas.openxmlformats.org/officeDocument/2006/relationships/image" Target="../media/image104.tiff"/></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8.png"/><Relationship Id="rId4" Type="http://schemas.openxmlformats.org/officeDocument/2006/relationships/image" Target="../media/image10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0.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17.png"/><Relationship Id="rId5" Type="http://schemas.openxmlformats.org/officeDocument/2006/relationships/image" Target="../media/image112.png"/><Relationship Id="rId10"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15.png"/></Relationships>
</file>

<file path=ppt/slides/_rels/slide9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9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a16="http://schemas.microsoft.com/office/drawing/2014/main" xmlns=""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a16="http://schemas.microsoft.com/office/drawing/2014/main" xmlns=""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a16="http://schemas.microsoft.com/office/drawing/2014/main" xmlns=""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a:t>
            </a:r>
            <a:r>
              <a:rPr kumimoji="1" lang="en-US" altLang="ja-JP" b="1" dirty="0" smtClean="0">
                <a:solidFill>
                  <a:srgbClr val="FF0000"/>
                </a:solidFill>
              </a:rPr>
              <a:t>RPMB </a:t>
            </a:r>
            <a:r>
              <a:rPr kumimoji="1" lang="en-US" altLang="ja-JP" dirty="0" smtClean="0"/>
              <a:t>(</a:t>
            </a:r>
            <a:r>
              <a:rPr kumimoji="1" lang="zh-CN" altLang="en-US" dirty="0" smtClean="0"/>
              <a:t>这两个是</a:t>
            </a:r>
            <a:r>
              <a:rPr kumimoji="1" lang="en-US" altLang="zh-CN" dirty="0" smtClean="0"/>
              <a:t>Hardware</a:t>
            </a:r>
            <a:r>
              <a:rPr kumimoji="1" lang="zh-CN" altLang="en-US" smtClean="0"/>
              <a:t>的机能</a:t>
            </a:r>
            <a:r>
              <a:rPr kumimoji="1" lang="en-US" altLang="ja-JP" smtClean="0"/>
              <a:t>)</a:t>
            </a:r>
            <a:endParaRPr kumimoji="1" lang="en-US" altLang="ja-JP" dirty="0"/>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a:t>
            </a:r>
            <a:r>
              <a:rPr lang="en-US" altLang="ja-JP" b="1" dirty="0">
                <a:solidFill>
                  <a:srgbClr val="FF0000"/>
                </a:solidFill>
              </a:rPr>
              <a:t>TCG</a:t>
            </a:r>
            <a:r>
              <a:rPr lang="en-US" altLang="ja-JP" dirty="0"/>
              <a:t>). </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a:t>
            </a:r>
            <a:r>
              <a:rPr lang="en-US" dirty="0" smtClean="0"/>
              <a:t>BIOS</a:t>
            </a:r>
            <a:endParaRPr lang="en-US" dirty="0"/>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2964062" cy="1077218"/>
          </a:xfrm>
          <a:prstGeom prst="rect">
            <a:avLst/>
          </a:prstGeom>
          <a:noFill/>
        </p:spPr>
        <p:txBody>
          <a:bodyPr wrap="none" rtlCol="0">
            <a:spAutoFit/>
          </a:bodyPr>
          <a:lstStyle/>
          <a:p>
            <a:r>
              <a:rPr lang="en-US" altLang="ja-JP" sz="1600" dirty="0" smtClean="0"/>
              <a:t>In step 1, when system boot/reset, </a:t>
            </a:r>
          </a:p>
          <a:p>
            <a:pPr marL="800100" lvl="1" indent="-342900">
              <a:buFont typeface="Arial" panose="020B0604020202020204" pitchFamily="34" charset="0"/>
              <a:buChar char="•"/>
            </a:pPr>
            <a:r>
              <a:rPr lang="en-US" altLang="ja-JP" sz="1600" dirty="0"/>
              <a:t>in case of </a:t>
            </a:r>
            <a:r>
              <a:rPr lang="en-US" altLang="ja-JP" sz="1600" dirty="0" smtClean="0"/>
              <a:t>PC, processor execute code (that is in Flash Memory on Motherboard, aka. </a:t>
            </a:r>
            <a:r>
              <a:rPr lang="en-US" altLang="ja-JP" sz="1600" b="1" dirty="0" smtClean="0"/>
              <a:t>BIOS</a:t>
            </a:r>
            <a:r>
              <a:rPr lang="en-US" altLang="ja-JP" sz="1600" dirty="0" smtClean="0"/>
              <a:t>). </a:t>
            </a:r>
          </a:p>
          <a:p>
            <a:pPr marL="800100" lvl="1" indent="-342900">
              <a:buFont typeface="Arial" panose="020B0604020202020204" pitchFamily="34" charset="0"/>
              <a:buChar char="•"/>
            </a:pPr>
            <a:r>
              <a:rPr kumimoji="1" lang="en-US" altLang="ja-JP" sz="1600" dirty="0" smtClean="0"/>
              <a:t>In case of embedded, processor invoke reset vector and start a program in flash/ROM. </a:t>
            </a:r>
            <a:r>
              <a:rPr lang="en-US" altLang="ja-JP" sz="1600" dirty="0" smtClean="0"/>
              <a:t>(can be write-protect </a:t>
            </a:r>
            <a:r>
              <a:rPr lang="en-US" altLang="ja-JP" sz="1600" b="1" dirty="0" smtClean="0"/>
              <a:t>Mask ROM</a:t>
            </a:r>
            <a:r>
              <a:rPr lang="en-US" altLang="ja-JP" sz="1600" dirty="0" smtClean="0"/>
              <a:t>) This is called </a:t>
            </a:r>
            <a:r>
              <a:rPr lang="en-US" altLang="ja-JP" sz="1600" dirty="0" err="1" smtClean="0"/>
              <a:t>BootROM</a:t>
            </a:r>
            <a:endParaRPr lang="en-US" altLang="ja-JP" sz="1600" dirty="0" smtClean="0"/>
          </a:p>
          <a:p>
            <a:r>
              <a:rPr kumimoji="1" lang="en-US" altLang="ja-JP" sz="1600" dirty="0" smtClean="0"/>
              <a:t>PC</a:t>
            </a:r>
            <a:r>
              <a:rPr kumimoji="1" lang="zh-CN" altLang="en-US" sz="1600" dirty="0" smtClean="0"/>
              <a:t>和嵌入式的</a:t>
            </a:r>
            <a:r>
              <a:rPr kumimoji="1" lang="en-US" altLang="zh-CN" sz="1600" dirty="0" smtClean="0"/>
              <a:t>boot sequence</a:t>
            </a:r>
            <a:r>
              <a:rPr kumimoji="1" lang="zh-CN" altLang="en-US" sz="1600" dirty="0" smtClean="0"/>
              <a:t>可能不同</a:t>
            </a:r>
            <a:endParaRPr kumimoji="1" lang="en-US" altLang="ja-JP" sz="1600" dirty="0" smtClean="0"/>
          </a:p>
        </p:txBody>
      </p:sp>
    </p:spTree>
    <p:extLst>
      <p:ext uri="{BB962C8B-B14F-4D97-AF65-F5344CB8AC3E}">
        <p14:creationId xmlns:p14="http://schemas.microsoft.com/office/powerpoint/2010/main" val="24213062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5308513" y="-412096"/>
            <a:ext cx="4890121" cy="1200329"/>
          </a:xfrm>
          <a:prstGeom prst="rect">
            <a:avLst/>
          </a:prstGeom>
          <a:noFill/>
        </p:spPr>
        <p:txBody>
          <a:bodyPr wrap="none" rtlCol="0">
            <a:spAutoFit/>
          </a:bodyPr>
          <a:lstStyle/>
          <a:p>
            <a:r>
              <a:rPr kumimoji="1" lang="en-US" altLang="ja-JP" dirty="0" smtClean="0"/>
              <a:t>EL</a:t>
            </a:r>
            <a:r>
              <a:rPr kumimoji="1" lang="zh-CN" altLang="en-US" dirty="0" smtClean="0"/>
              <a:t>是</a:t>
            </a:r>
            <a:r>
              <a:rPr kumimoji="1" lang="en-US" altLang="zh-CN" dirty="0" smtClean="0"/>
              <a:t>ARM</a:t>
            </a:r>
            <a:r>
              <a:rPr lang="zh-CN" altLang="en-US" dirty="0" smtClean="0"/>
              <a:t>构架上的概念，属于硬件</a:t>
            </a:r>
            <a:endParaRPr kumimoji="1" lang="en-US" altLang="ja-JP" dirty="0" smtClean="0"/>
          </a:p>
          <a:p>
            <a:r>
              <a:rPr kumimoji="1" lang="en-US" altLang="ja-JP" dirty="0" smtClean="0"/>
              <a:t>EL = </a:t>
            </a:r>
            <a:r>
              <a:rPr kumimoji="1" lang="en-US" altLang="ja-JP" b="1" dirty="0" smtClean="0">
                <a:solidFill>
                  <a:srgbClr val="FF0000"/>
                </a:solidFill>
              </a:rPr>
              <a:t>exception level</a:t>
            </a:r>
          </a:p>
          <a:p>
            <a:r>
              <a:rPr lang="zh-CN" altLang="en-US" dirty="0" smtClean="0"/>
              <a:t>似乎</a:t>
            </a:r>
            <a:r>
              <a:rPr lang="en-US" altLang="zh-CN" dirty="0" smtClean="0"/>
              <a:t>EL</a:t>
            </a:r>
            <a:r>
              <a:rPr lang="zh-CN" altLang="en-US" dirty="0" smtClean="0"/>
              <a:t>在以前的</a:t>
            </a:r>
            <a:r>
              <a:rPr lang="en-US" altLang="zh-CN" dirty="0" smtClean="0"/>
              <a:t>ARM</a:t>
            </a:r>
            <a:r>
              <a:rPr lang="zh-CN" altLang="en-US" dirty="0" smtClean="0"/>
              <a:t>构造中叫</a:t>
            </a:r>
            <a:r>
              <a:rPr lang="en-US" altLang="zh-CN" dirty="0" smtClean="0"/>
              <a:t>PL (</a:t>
            </a:r>
            <a:r>
              <a:rPr lang="en-US" altLang="zh-CN" b="1" dirty="0" smtClean="0">
                <a:solidFill>
                  <a:srgbClr val="FF0000"/>
                </a:solidFill>
              </a:rPr>
              <a:t>privilege level</a:t>
            </a:r>
            <a:r>
              <a:rPr lang="en-US" altLang="zh-CN" dirty="0" smtClean="0"/>
              <a:t>)</a:t>
            </a:r>
          </a:p>
          <a:p>
            <a:r>
              <a:rPr kumimoji="1" lang="en-US" altLang="ja-JP" dirty="0" smtClean="0"/>
              <a:t>El</a:t>
            </a:r>
            <a:r>
              <a:rPr lang="zh-CN" altLang="en-US" dirty="0" smtClean="0"/>
              <a:t>和</a:t>
            </a:r>
            <a:r>
              <a:rPr lang="en-US" altLang="zh-CN" dirty="0" smtClean="0"/>
              <a:t>PL</a:t>
            </a:r>
            <a:r>
              <a:rPr lang="zh-CN" altLang="en-US" dirty="0" smtClean="0"/>
              <a:t>是同一个东西</a:t>
            </a:r>
            <a:endParaRPr kumimoji="1" lang="en-US" altLang="ja-JP" dirty="0" smtClean="0"/>
          </a:p>
        </p:txBody>
      </p:sp>
      <p:pic>
        <p:nvPicPr>
          <p:cNvPr id="19458" name="Picture 2" descr="aarch32-processor_mod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smtClean="0"/>
              <a:t>User</a:t>
            </a:r>
            <a:r>
              <a:rPr kumimoji="1" lang="zh-CN" altLang="en-US" dirty="0" smtClean="0"/>
              <a:t>总在</a:t>
            </a:r>
            <a:r>
              <a:rPr kumimoji="1" lang="en-US" altLang="zh-CN" dirty="0" smtClean="0"/>
              <a:t>EL0</a:t>
            </a:r>
            <a:r>
              <a:rPr kumimoji="1" lang="zh-CN" altLang="en-US" dirty="0" smtClean="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smtClean="0"/>
              <a:t>EL3</a:t>
            </a:r>
            <a:r>
              <a:rPr lang="zh-CN" altLang="en-US" dirty="0" smtClean="0"/>
              <a:t>有</a:t>
            </a:r>
            <a:r>
              <a:rPr lang="en-US" altLang="zh-CN" dirty="0" smtClean="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a16="http://schemas.microsoft.com/office/drawing/2014/main" xmlns=""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6323"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a16="http://schemas.microsoft.com/office/drawing/2014/main" xmlns=""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9261648" cy="3416320"/>
          </a:xfrm>
          <a:prstGeom prst="rect">
            <a:avLst/>
          </a:prstGeom>
          <a:noFill/>
        </p:spPr>
        <p:txBody>
          <a:bodyPr wrap="squar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a:t>
            </a:r>
            <a:r>
              <a:rPr lang="en-US" altLang="ja-JP" dirty="0" smtClean="0"/>
              <a:t>ROP</a:t>
            </a:r>
          </a:p>
          <a:p>
            <a:pPr marL="742950" lvl="1" indent="-285750">
              <a:buFont typeface="Arial" panose="020B0604020202020204" pitchFamily="34" charset="0"/>
              <a:buChar char="•"/>
            </a:pPr>
            <a:r>
              <a:rPr kumimoji="1" lang="zh-CN" altLang="en-US" dirty="0" smtClean="0"/>
              <a:t>似乎这个</a:t>
            </a:r>
            <a:r>
              <a:rPr kumimoji="1" lang="en-US" altLang="zh-CN" dirty="0" smtClean="0"/>
              <a:t>ASLR</a:t>
            </a:r>
            <a:r>
              <a:rPr kumimoji="1" lang="zh-CN" altLang="en-US" dirty="0" smtClean="0"/>
              <a:t>也并非绝对安全，在松下工作的时候看过</a:t>
            </a:r>
            <a:r>
              <a:rPr kumimoji="1" lang="en-US" altLang="zh-CN" dirty="0" smtClean="0"/>
              <a:t>PwC</a:t>
            </a:r>
            <a:r>
              <a:rPr kumimoji="1" lang="zh-CN" altLang="en-US" dirty="0" smtClean="0"/>
              <a:t>的演示，通过预先设定一个期待的</a:t>
            </a:r>
            <a:r>
              <a:rPr kumimoji="1" lang="en-US" altLang="zh-CN" dirty="0" smtClean="0"/>
              <a:t>return address</a:t>
            </a:r>
            <a:r>
              <a:rPr kumimoji="1" lang="zh-CN" altLang="en-US" dirty="0" smtClean="0"/>
              <a:t>，然后</a:t>
            </a:r>
            <a:r>
              <a:rPr kumimoji="1" lang="en-US" altLang="zh-CN" dirty="0" smtClean="0"/>
              <a:t>repeat</a:t>
            </a:r>
            <a:r>
              <a:rPr kumimoji="1" lang="zh-CN" altLang="en-US" dirty="0" smtClean="0"/>
              <a:t>执行某个</a:t>
            </a:r>
            <a:r>
              <a:rPr kumimoji="1" lang="en-US" altLang="zh-CN" dirty="0" smtClean="0"/>
              <a:t>exe</a:t>
            </a:r>
            <a:r>
              <a:rPr kumimoji="1" lang="zh-CN" altLang="en-US" dirty="0" smtClean="0"/>
              <a:t>，</a:t>
            </a:r>
            <a:r>
              <a:rPr lang="zh-CN" altLang="en-US" dirty="0" smtClean="0"/>
              <a:t>直到</a:t>
            </a:r>
            <a:r>
              <a:rPr lang="en-US" altLang="zh-CN" dirty="0" smtClean="0"/>
              <a:t>return address</a:t>
            </a:r>
            <a:r>
              <a:rPr lang="zh-CN" altLang="en-US" dirty="0" smtClean="0"/>
              <a:t>和自己的期待一样的方法，可以</a:t>
            </a:r>
            <a:r>
              <a:rPr lang="en-US" altLang="zh-CN" dirty="0" smtClean="0"/>
              <a:t>exploit</a:t>
            </a:r>
            <a:r>
              <a:rPr lang="zh-CN" altLang="en-US" dirty="0" smtClean="0"/>
              <a:t>这个</a:t>
            </a:r>
            <a:r>
              <a:rPr lang="en-US" altLang="zh-CN" smtClean="0"/>
              <a:t>exe</a:t>
            </a:r>
            <a:endParaRPr kumimoji="1" lang="ja-JP" altLang="en-US" dirty="0"/>
          </a:p>
        </p:txBody>
      </p:sp>
      <p:sp>
        <p:nvSpPr>
          <p:cNvPr id="3" name="テキスト ボックス 2"/>
          <p:cNvSpPr txBox="1"/>
          <p:nvPr/>
        </p:nvSpPr>
        <p:spPr>
          <a:xfrm>
            <a:off x="-27384" y="3520911"/>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
        <p:nvSpPr>
          <p:cNvPr id="11" name="テキスト ボックス 10"/>
          <p:cNvSpPr txBox="1"/>
          <p:nvPr/>
        </p:nvSpPr>
        <p:spPr>
          <a:xfrm>
            <a:off x="-6290332" y="323528"/>
            <a:ext cx="6040115" cy="923330"/>
          </a:xfrm>
          <a:prstGeom prst="rect">
            <a:avLst/>
          </a:prstGeom>
          <a:noFill/>
        </p:spPr>
        <p:txBody>
          <a:bodyPr wrap="none" rtlCol="0">
            <a:spAutoFit/>
          </a:bodyPr>
          <a:lstStyle/>
          <a:p>
            <a:r>
              <a:rPr kumimoji="1" lang="en-US" altLang="ja-JP" b="1" dirty="0" smtClean="0">
                <a:solidFill>
                  <a:srgbClr val="FF0000"/>
                </a:solidFill>
              </a:rPr>
              <a:t>YAML</a:t>
            </a:r>
            <a:r>
              <a:rPr lang="en-US" altLang="ja-JP" dirty="0" smtClean="0"/>
              <a:t>: Google Cloud</a:t>
            </a:r>
            <a:r>
              <a:rPr lang="zh-CN" altLang="en-US" dirty="0" smtClean="0"/>
              <a:t>上用了很多</a:t>
            </a:r>
            <a:r>
              <a:rPr lang="en-US" altLang="zh-CN" dirty="0" smtClean="0"/>
              <a:t>.</a:t>
            </a:r>
            <a:r>
              <a:rPr lang="en-US" altLang="zh-CN" dirty="0" err="1" smtClean="0"/>
              <a:t>yaml</a:t>
            </a:r>
            <a:r>
              <a:rPr lang="zh-CN" altLang="en-US" dirty="0" smtClean="0"/>
              <a:t>，当作</a:t>
            </a:r>
            <a:r>
              <a:rPr lang="en-US" altLang="zh-CN" dirty="0" smtClean="0"/>
              <a:t>configuration file</a:t>
            </a:r>
          </a:p>
          <a:p>
            <a:pPr marL="285750" indent="-285750">
              <a:buFont typeface="Arial" panose="020B0604020202020204" pitchFamily="34" charset="0"/>
              <a:buChar char="•"/>
            </a:pPr>
            <a:r>
              <a:rPr kumimoji="1" lang="en-US" altLang="zh-CN" dirty="0" smtClean="0"/>
              <a:t>Never use tabs in YAML</a:t>
            </a:r>
          </a:p>
          <a:p>
            <a:pPr marL="285750" indent="-285750">
              <a:buFont typeface="Arial" panose="020B0604020202020204" pitchFamily="34" charset="0"/>
              <a:buChar char="•"/>
            </a:pPr>
            <a:r>
              <a:rPr lang="en-US" altLang="ja-JP" dirty="0" smtClean="0"/>
              <a:t>“-”</a:t>
            </a:r>
            <a:r>
              <a:rPr lang="zh-CN" altLang="en-US" dirty="0" smtClean="0"/>
              <a:t>的位置很重要，见上图</a:t>
            </a:r>
            <a:endParaRPr lang="en-US" altLang="zh-CN" dirty="0" smtClean="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44" y="-4051622"/>
            <a:ext cx="6642100"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116632" y="-1864047"/>
            <a:ext cx="12097344" cy="1477328"/>
          </a:xfrm>
          <a:prstGeom prst="rect">
            <a:avLst/>
          </a:prstGeom>
        </p:spPr>
        <p:txBody>
          <a:bodyPr wrap="square">
            <a:spAutoFit/>
          </a:bodyPr>
          <a:lstStyle/>
          <a:p>
            <a:r>
              <a:rPr lang="en-US" altLang="ja-JP" b="1" dirty="0">
                <a:solidFill>
                  <a:srgbClr val="FF0000"/>
                </a:solidFill>
              </a:rPr>
              <a:t>Jinja2</a:t>
            </a:r>
            <a:r>
              <a:rPr lang="en-US" altLang="ja-JP" dirty="0"/>
              <a:t> is a modern and designer-friendly </a:t>
            </a:r>
            <a:r>
              <a:rPr lang="en-US" altLang="ja-JP" b="1" dirty="0"/>
              <a:t>templating language</a:t>
            </a:r>
            <a:r>
              <a:rPr lang="en-US" altLang="ja-JP" dirty="0"/>
              <a:t> for Python, modelled after Django’s templates. </a:t>
            </a:r>
            <a:endParaRPr lang="en-US" altLang="ja-JP" dirty="0" smtClean="0"/>
          </a:p>
          <a:p>
            <a:r>
              <a:rPr lang="en-US" altLang="zh-CN" dirty="0" smtClean="0"/>
              <a:t>Python, </a:t>
            </a:r>
            <a:r>
              <a:rPr lang="en-US" altLang="zh-CN" dirty="0" err="1" smtClean="0"/>
              <a:t>Jinja</a:t>
            </a:r>
            <a:r>
              <a:rPr lang="en-US" altLang="zh-CN" dirty="0" smtClean="0"/>
              <a:t>, YAML</a:t>
            </a:r>
            <a:r>
              <a:rPr lang="zh-CN" altLang="en-US" dirty="0" smtClean="0"/>
              <a:t>经常并用，其具体责任是</a:t>
            </a:r>
            <a:r>
              <a:rPr lang="en-US" altLang="zh-CN" dirty="0" smtClean="0"/>
              <a:t>(GCP</a:t>
            </a:r>
            <a:r>
              <a:rPr lang="zh-CN" altLang="en-US" dirty="0" smtClean="0"/>
              <a:t>中经常有这种</a:t>
            </a:r>
            <a:r>
              <a:rPr lang="en-US" altLang="zh-CN" dirty="0" smtClean="0"/>
              <a:t>deployment</a:t>
            </a:r>
            <a:r>
              <a:rPr lang="zh-CN" altLang="en-US" smtClean="0"/>
              <a:t>，需要再详细看一下</a:t>
            </a:r>
            <a:r>
              <a:rPr lang="en-US" altLang="zh-CN" smtClean="0"/>
              <a:t>)</a:t>
            </a:r>
            <a:endParaRPr lang="en-US" altLang="zh-CN" dirty="0" smtClean="0"/>
          </a:p>
          <a:p>
            <a:pPr marL="285750" indent="-285750" fontAlgn="base">
              <a:buFont typeface="Arial" panose="020B0604020202020204" pitchFamily="34" charset="0"/>
              <a:buChar char="•"/>
            </a:pPr>
            <a:r>
              <a:rPr lang="en-US" altLang="ja-JP" dirty="0"/>
              <a:t>Jinja2 template with your configuration “skeleton</a:t>
            </a:r>
            <a:r>
              <a:rPr lang="en-US" altLang="ja-JP" dirty="0" smtClean="0"/>
              <a:t>”, </a:t>
            </a:r>
            <a:r>
              <a:rPr lang="en-US" altLang="ja-JP" dirty="0" err="1" smtClean="0"/>
              <a:t>Jinja</a:t>
            </a:r>
            <a:r>
              <a:rPr lang="zh-CN" altLang="en-US" dirty="0" smtClean="0"/>
              <a:t>中是主要设定，但有些信息由确实？</a:t>
            </a:r>
            <a:endParaRPr lang="en-US" altLang="ja-JP" dirty="0"/>
          </a:p>
          <a:p>
            <a:pPr marL="285750" indent="-285750" fontAlgn="base">
              <a:buFont typeface="Arial" panose="020B0604020202020204" pitchFamily="34" charset="0"/>
              <a:buChar char="•"/>
            </a:pPr>
            <a:r>
              <a:rPr lang="en-US" altLang="ja-JP" dirty="0"/>
              <a:t>YAML file with data you want to insert into your </a:t>
            </a:r>
            <a:r>
              <a:rPr lang="en-US" altLang="ja-JP" dirty="0" smtClean="0"/>
              <a:t>configuration, </a:t>
            </a:r>
            <a:r>
              <a:rPr lang="en-US" altLang="zh-CN" dirty="0" smtClean="0"/>
              <a:t>YAML</a:t>
            </a:r>
            <a:r>
              <a:rPr lang="zh-CN" altLang="en-US" dirty="0" smtClean="0"/>
              <a:t>中只只有数据</a:t>
            </a:r>
            <a:endParaRPr lang="en-US" altLang="ja-JP" dirty="0"/>
          </a:p>
          <a:p>
            <a:pPr marL="285750" indent="-285750" fontAlgn="base">
              <a:buFont typeface="Arial" panose="020B0604020202020204" pitchFamily="34" charset="0"/>
              <a:buChar char="•"/>
            </a:pPr>
            <a:r>
              <a:rPr lang="en-US" altLang="ja-JP" dirty="0"/>
              <a:t>A Python script that feeds data taken from YAML file into Jinja2 </a:t>
            </a:r>
            <a:r>
              <a:rPr lang="en-US" altLang="ja-JP" dirty="0" smtClean="0"/>
              <a:t>template,</a:t>
            </a:r>
            <a:endParaRPr lang="en-US" altLang="ja-JP" dirty="0"/>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xmlns=""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xmlns=""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xmlns=""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smtClean="0"/>
              <a:t>根据</a:t>
            </a:r>
            <a:r>
              <a:rPr kumimoji="1" lang="en-US" altLang="zh-CN" dirty="0" smtClean="0"/>
              <a:t>Google Cloud</a:t>
            </a:r>
            <a:r>
              <a:rPr kumimoji="1" lang="zh-CN" altLang="en-US" dirty="0" smtClean="0"/>
              <a:t>的分类，</a:t>
            </a:r>
            <a:r>
              <a:rPr kumimoji="1" lang="en-US" altLang="ja-JP" dirty="0" smtClean="0"/>
              <a:t>Load balancer</a:t>
            </a:r>
            <a:r>
              <a:rPr kumimoji="1" lang="zh-CN" altLang="en-US" dirty="0" smtClean="0"/>
              <a:t>详细分一下有以下两种</a:t>
            </a:r>
            <a:endParaRPr kumimoji="1" lang="en-US" altLang="zh-CN" dirty="0" smtClean="0"/>
          </a:p>
          <a:p>
            <a:pPr marL="285750" indent="-285750">
              <a:buFont typeface="Arial" panose="020B0604020202020204" pitchFamily="34" charset="0"/>
              <a:buChar char="•"/>
            </a:pPr>
            <a:r>
              <a:rPr lang="en-US" altLang="zh-CN" dirty="0" smtClean="0"/>
              <a:t>Pass-through</a:t>
            </a:r>
            <a:r>
              <a:rPr lang="zh-CN" altLang="en-US" dirty="0" smtClean="0"/>
              <a:t>型</a:t>
            </a:r>
            <a:r>
              <a:rPr lang="en-US" altLang="zh-CN" dirty="0" smtClean="0"/>
              <a:t>: </a:t>
            </a:r>
            <a:r>
              <a:rPr lang="en-US" altLang="ja-JP" dirty="0"/>
              <a:t>The IP packets are forwarded unmodified to the VM, there is no address or port </a:t>
            </a:r>
            <a:r>
              <a:rPr lang="en-US" altLang="ja-JP" dirty="0" smtClean="0"/>
              <a:t>translation. </a:t>
            </a:r>
            <a:r>
              <a:rPr lang="zh-CN" altLang="en-US" dirty="0" smtClean="0"/>
              <a:t>有以下条件</a:t>
            </a:r>
            <a:endParaRPr lang="en-US" altLang="ja-JP" dirty="0" smtClean="0"/>
          </a:p>
          <a:p>
            <a:pPr marL="742950" lvl="1" indent="-285750">
              <a:buFont typeface="Arial" panose="020B0604020202020204" pitchFamily="34" charset="0"/>
              <a:buChar char="•"/>
            </a:pPr>
            <a:r>
              <a:rPr lang="en-US" altLang="ja-JP" dirty="0"/>
              <a:t>The VM thinks that the load balancer IP is one of its own IPs</a:t>
            </a:r>
            <a:r>
              <a:rPr lang="en-US" altLang="ja-JP" dirty="0" smtClean="0"/>
              <a:t>.</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r>
              <a:rPr lang="en-US" altLang="ja-JP" dirty="0" smtClean="0"/>
              <a:t>.</a:t>
            </a:r>
          </a:p>
          <a:p>
            <a:pPr marL="742950" lvl="1" indent="-285750">
              <a:buFont typeface="Arial" panose="020B0604020202020204" pitchFamily="34" charset="0"/>
              <a:buChar char="•"/>
            </a:pPr>
            <a:r>
              <a:rPr lang="en-US" altLang="zh-CN" dirty="0" smtClean="0"/>
              <a:t>Pass-through load balancer</a:t>
            </a:r>
            <a:r>
              <a:rPr lang="zh-CN" altLang="en-US" dirty="0" smtClean="0"/>
              <a:t>并不</a:t>
            </a:r>
            <a:r>
              <a:rPr lang="en-US" altLang="zh-CN" dirty="0" smtClean="0"/>
              <a:t>terminate</a:t>
            </a:r>
            <a:r>
              <a:rPr lang="zh-CN" altLang="en-US" dirty="0" smtClean="0"/>
              <a:t>一个</a:t>
            </a:r>
            <a:r>
              <a:rPr lang="en-US" altLang="zh-CN" dirty="0" smtClean="0"/>
              <a:t>connection</a:t>
            </a:r>
            <a:r>
              <a:rPr lang="zh-CN" altLang="en-US" dirty="0" smtClean="0"/>
              <a:t>，而是把这个</a:t>
            </a:r>
            <a:r>
              <a:rPr lang="en-US" altLang="zh-CN" dirty="0" smtClean="0"/>
              <a:t>connection</a:t>
            </a:r>
            <a:r>
              <a:rPr lang="zh-CN" altLang="en-US" dirty="0" smtClean="0"/>
              <a:t>中所有</a:t>
            </a:r>
            <a:r>
              <a:rPr lang="en-US" altLang="zh-CN" dirty="0" smtClean="0"/>
              <a:t>packet</a:t>
            </a:r>
            <a:r>
              <a:rPr lang="zh-CN" altLang="en-US" dirty="0" smtClean="0"/>
              <a:t>都原封不动传给下一层</a:t>
            </a:r>
            <a:r>
              <a:rPr lang="en-US" altLang="zh-CN" dirty="0" smtClean="0"/>
              <a:t>servers (or VMs)</a:t>
            </a:r>
          </a:p>
          <a:p>
            <a:pPr marL="285750" indent="-285750">
              <a:buFont typeface="Arial" panose="020B0604020202020204" pitchFamily="34" charset="0"/>
              <a:buChar char="•"/>
            </a:pPr>
            <a:r>
              <a:rPr kumimoji="1" lang="en-US" altLang="ja-JP" dirty="0" smtClean="0"/>
              <a:t>Proxy</a:t>
            </a:r>
            <a:r>
              <a:rPr kumimoji="1" lang="zh-CN" altLang="en-US" dirty="0" smtClean="0"/>
              <a:t>型</a:t>
            </a:r>
            <a:r>
              <a:rPr kumimoji="1" lang="en-US" altLang="zh-CN" dirty="0" smtClean="0"/>
              <a:t>:</a:t>
            </a:r>
          </a:p>
          <a:p>
            <a:pPr marL="742950" lvl="1" indent="-285750">
              <a:buFont typeface="Arial" panose="020B0604020202020204" pitchFamily="34" charset="0"/>
              <a:buChar char="•"/>
            </a:pPr>
            <a:r>
              <a:rPr lang="zh-CN" altLang="en-US" dirty="0" smtClean="0"/>
              <a:t>典型的是</a:t>
            </a:r>
            <a:r>
              <a:rPr lang="en-US" altLang="zh-CN" dirty="0" smtClean="0"/>
              <a:t>TCP Proxy Load balancing</a:t>
            </a:r>
            <a:r>
              <a:rPr lang="zh-CN" altLang="en-US" dirty="0" smtClean="0"/>
              <a:t>，</a:t>
            </a:r>
            <a:endParaRPr lang="en-US" altLang="zh-CN" dirty="0" smtClean="0"/>
          </a:p>
          <a:p>
            <a:pPr marL="742950" lvl="1" indent="-285750">
              <a:buFont typeface="Arial" panose="020B0604020202020204" pitchFamily="34" charset="0"/>
              <a:buChar char="•"/>
            </a:pPr>
            <a:r>
              <a:rPr kumimoji="1" lang="zh-CN" altLang="en-US" dirty="0" smtClean="0"/>
              <a:t>在</a:t>
            </a:r>
            <a:r>
              <a:rPr lang="en-US" altLang="zh-CN" dirty="0" smtClean="0"/>
              <a:t>proxy Load balancer</a:t>
            </a:r>
            <a:r>
              <a:rPr lang="zh-CN" altLang="en-US" dirty="0" smtClean="0"/>
              <a:t>这一层，从用户来的</a:t>
            </a:r>
            <a:r>
              <a:rPr lang="en-US" altLang="zh-CN" dirty="0" smtClean="0"/>
              <a:t>connecting</a:t>
            </a:r>
            <a:r>
              <a:rPr lang="zh-CN" altLang="en-US" dirty="0" smtClean="0"/>
              <a:t>被</a:t>
            </a:r>
            <a:r>
              <a:rPr lang="en-US" altLang="zh-CN" dirty="0" smtClean="0"/>
              <a:t>terminated (</a:t>
            </a:r>
            <a:r>
              <a:rPr lang="zh-CN" altLang="en-US" dirty="0" smtClean="0"/>
              <a:t>这个具体啥意思？</a:t>
            </a:r>
            <a:r>
              <a:rPr lang="en-US" altLang="zh-CN" dirty="0" smtClean="0"/>
              <a:t>)</a:t>
            </a:r>
          </a:p>
          <a:p>
            <a:pPr marL="742950" lvl="1" indent="-285750">
              <a:buFont typeface="Arial" panose="020B0604020202020204" pitchFamily="34" charset="0"/>
              <a:buChar char="•"/>
            </a:pPr>
            <a:r>
              <a:rPr lang="zh-CN" altLang="en-US" dirty="0"/>
              <a:t>然</a:t>
            </a:r>
            <a:r>
              <a:rPr lang="zh-CN" altLang="en-US" dirty="0" smtClean="0"/>
              <a:t>后可能是由</a:t>
            </a:r>
            <a:r>
              <a:rPr lang="en-US" altLang="zh-CN" dirty="0" smtClean="0"/>
              <a:t>proxy load balancer</a:t>
            </a:r>
            <a:r>
              <a:rPr lang="zh-CN" altLang="en-US" dirty="0" smtClean="0"/>
              <a:t>和下一层</a:t>
            </a:r>
            <a:r>
              <a:rPr lang="en-US" altLang="zh-CN" dirty="0" smtClean="0"/>
              <a:t>servers (or VMs)</a:t>
            </a:r>
            <a:r>
              <a:rPr lang="zh-CN" altLang="en-US" dirty="0" smtClean="0"/>
              <a:t>建立新的连接，然后</a:t>
            </a:r>
            <a:r>
              <a:rPr lang="en-US" altLang="zh-CN" dirty="0"/>
              <a:t>proxy load </a:t>
            </a:r>
            <a:r>
              <a:rPr lang="en-US" altLang="zh-CN" dirty="0" smtClean="0"/>
              <a:t>balancer</a:t>
            </a:r>
            <a:r>
              <a:rPr lang="zh-CN" altLang="en-US" dirty="0" smtClean="0"/>
              <a:t>负责把从</a:t>
            </a:r>
            <a:r>
              <a:rPr lang="en-US" altLang="zh-CN" dirty="0" smtClean="0"/>
              <a:t>user</a:t>
            </a:r>
            <a:r>
              <a:rPr lang="zh-CN" altLang="en-US" dirty="0" smtClean="0"/>
              <a:t>来的</a:t>
            </a:r>
            <a:r>
              <a:rPr lang="en-US" altLang="zh-CN" dirty="0" smtClean="0"/>
              <a:t>packets</a:t>
            </a:r>
            <a:r>
              <a:rPr lang="zh-CN" altLang="en-US" dirty="0" smtClean="0"/>
              <a:t>经过变更在传给</a:t>
            </a:r>
            <a:r>
              <a:rPr lang="zh-CN" altLang="en-US" dirty="0"/>
              <a:t>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a16="http://schemas.microsoft.com/office/drawing/2014/main" xmlns=""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spTree>
    <p:extLst>
      <p:ext uri="{BB962C8B-B14F-4D97-AF65-F5344CB8AC3E}">
        <p14:creationId xmlns:p14="http://schemas.microsoft.com/office/powerpoint/2010/main" val="7896889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xmlns=""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xmlns=""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a16="http://schemas.microsoft.com/office/drawing/2014/main" xmlns=""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a16="http://schemas.microsoft.com/office/drawing/2014/main" xmlns=""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a16="http://schemas.microsoft.com/office/drawing/2014/main" xmlns=""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a16="http://schemas.microsoft.com/office/drawing/2014/main" xmlns=""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a16="http://schemas.microsoft.com/office/drawing/2014/main" xmlns=""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a16="http://schemas.microsoft.com/office/drawing/2014/main" xmlns=""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a16="http://schemas.microsoft.com/office/drawing/2014/main" xmlns=""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a16="http://schemas.microsoft.com/office/drawing/2014/main" xmlns=""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a16="http://schemas.microsoft.com/office/drawing/2014/main" xmlns=""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a16="http://schemas.microsoft.com/office/drawing/2014/main" xmlns=""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a16="http://schemas.microsoft.com/office/drawing/2014/main" xmlns=""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a16="http://schemas.microsoft.com/office/drawing/2014/main" xmlns=""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a16="http://schemas.microsoft.com/office/drawing/2014/main" xmlns=""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a16="http://schemas.microsoft.com/office/drawing/2014/main" xmlns=""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a16="http://schemas.microsoft.com/office/drawing/2014/main" xmlns=""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a16="http://schemas.microsoft.com/office/drawing/2014/main" xmlns=""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a16="http://schemas.microsoft.com/office/drawing/2014/main" xmlns=""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a16="http://schemas.microsoft.com/office/drawing/2014/main" xmlns=""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a16="http://schemas.microsoft.com/office/drawing/2014/main" xmlns=""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spTree>
    <p:extLst>
      <p:ext uri="{BB962C8B-B14F-4D97-AF65-F5344CB8AC3E}">
        <p14:creationId xmlns:p14="http://schemas.microsoft.com/office/powerpoint/2010/main" val="331567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2339752"/>
            <a:ext cx="6858000" cy="1754326"/>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064294"/>
          </a:xfrm>
          <a:prstGeom prst="rect">
            <a:avLst/>
          </a:prstGeom>
          <a:noFill/>
        </p:spPr>
        <p:txBody>
          <a:bodyPr wrap="square" rtlCol="0">
            <a:spAutoFit/>
          </a:bodyPr>
          <a:lstStyle/>
          <a:p>
            <a:r>
              <a:rPr lang="zh-CN" altLang="en-US" sz="1200" dirty="0" smtClean="0"/>
              <a:t>这张</a:t>
            </a:r>
            <a:r>
              <a:rPr lang="en-US" altLang="zh-CN" sz="1200" dirty="0" smtClean="0"/>
              <a:t>slide</a:t>
            </a:r>
            <a:r>
              <a:rPr lang="zh-CN" altLang="en-US" sz="1200" dirty="0" smtClean="0"/>
              <a:t>主要是给出一些车企给出的</a:t>
            </a:r>
            <a:r>
              <a:rPr lang="en-US" altLang="zh-CN" sz="1200" dirty="0" smtClean="0"/>
              <a:t>security requirement</a:t>
            </a:r>
            <a:r>
              <a:rPr lang="zh-CN" altLang="en-US" sz="1200" dirty="0" smtClean="0"/>
              <a:t>的例子，目的让自己对</a:t>
            </a:r>
            <a:r>
              <a:rPr lang="en-US" altLang="zh-CN" sz="1200" dirty="0" smtClean="0"/>
              <a:t>requirement</a:t>
            </a:r>
            <a:r>
              <a:rPr lang="zh-CN" altLang="en-US" sz="1200" dirty="0" smtClean="0"/>
              <a:t>有一个初步认识</a:t>
            </a:r>
            <a:endParaRPr lang="en-US" altLang="zh-CN" sz="1200" dirty="0" smtClean="0"/>
          </a:p>
          <a:p>
            <a:endParaRPr lang="en-US" altLang="zh-CN" sz="1200" dirty="0" smtClean="0"/>
          </a:p>
          <a:p>
            <a:r>
              <a:rPr lang="zh-CN" altLang="en-US" sz="1200" dirty="0" smtClean="0"/>
              <a:t>以下</a:t>
            </a:r>
            <a:r>
              <a:rPr lang="zh-CN" altLang="en-US" sz="1200" dirty="0"/>
              <a:t>是</a:t>
            </a:r>
            <a:r>
              <a:rPr lang="en-US" altLang="zh-CN" sz="1200" b="1" dirty="0">
                <a:solidFill>
                  <a:srgbClr val="FF0000"/>
                </a:solidFill>
              </a:rPr>
              <a:t>GM requirement</a:t>
            </a:r>
            <a:r>
              <a:rPr lang="zh-CN" altLang="en-US" sz="1200" dirty="0"/>
              <a:t>的例子，就</a:t>
            </a:r>
            <a:r>
              <a:rPr lang="en-US" altLang="zh-CN" sz="1200" dirty="0"/>
              <a:t>GM</a:t>
            </a:r>
            <a:r>
              <a:rPr lang="zh-CN" altLang="en-US" sz="1200" dirty="0"/>
              <a:t>的</a:t>
            </a:r>
            <a:r>
              <a:rPr lang="en-US" altLang="zh-CN" sz="1200" dirty="0"/>
              <a:t>requirement</a:t>
            </a:r>
            <a:r>
              <a:rPr lang="zh-CN" altLang="en-US" sz="1200" dirty="0"/>
              <a:t>而言，其有</a:t>
            </a:r>
            <a:r>
              <a:rPr lang="en-US" altLang="zh-CN" sz="1200" dirty="0"/>
              <a:t>capability requirement</a:t>
            </a:r>
            <a:r>
              <a:rPr lang="zh-CN" altLang="en-US" sz="1200" dirty="0"/>
              <a:t>和</a:t>
            </a:r>
            <a:r>
              <a:rPr lang="en-US" altLang="zh-CN" sz="1200" dirty="0"/>
              <a:t>feature requirement</a:t>
            </a:r>
            <a:r>
              <a:rPr lang="zh-CN" altLang="en-US" sz="1200" dirty="0"/>
              <a:t>；</a:t>
            </a:r>
            <a:endParaRPr lang="en-US" altLang="zh-CN" sz="1200" dirty="0"/>
          </a:p>
          <a:p>
            <a:r>
              <a:rPr lang="en-US" altLang="zh-CN" sz="1200" dirty="0"/>
              <a:t>(</a:t>
            </a:r>
            <a:r>
              <a:rPr lang="zh-CN" altLang="en-US" sz="1200" dirty="0"/>
              <a:t>个人感觉这两个</a:t>
            </a:r>
            <a:r>
              <a:rPr lang="en-US" altLang="zh-CN" sz="1200" dirty="0"/>
              <a:t>requirement</a:t>
            </a:r>
            <a:r>
              <a:rPr lang="zh-CN" altLang="en-US" sz="1200" dirty="0"/>
              <a:t>挺像的，硬说有差别的话</a:t>
            </a:r>
            <a:r>
              <a:rPr lang="en-US" altLang="zh-CN" sz="1200" dirty="0"/>
              <a:t>security/feature sequence flow/flow chart</a:t>
            </a:r>
            <a:r>
              <a:rPr lang="zh-CN" altLang="en-US" sz="1200" dirty="0"/>
              <a:t>大多定义在</a:t>
            </a:r>
            <a:r>
              <a:rPr lang="en-US" altLang="zh-CN" sz="1200" dirty="0"/>
              <a:t>feature</a:t>
            </a:r>
            <a:r>
              <a:rPr lang="zh-CN" altLang="en-US" sz="1200" dirty="0"/>
              <a:t>中，</a:t>
            </a:r>
            <a:r>
              <a:rPr lang="en-US" altLang="zh-CN" sz="1200" dirty="0"/>
              <a:t>capability</a:t>
            </a:r>
            <a:r>
              <a:rPr lang="zh-CN" altLang="en-US" sz="1200" dirty="0"/>
              <a:t>中定义</a:t>
            </a:r>
            <a:r>
              <a:rPr lang="en-US" altLang="zh-CN" sz="1200" dirty="0"/>
              <a:t>Hardware</a:t>
            </a:r>
            <a:r>
              <a:rPr lang="zh-CN" altLang="en-US" sz="1200" dirty="0"/>
              <a:t>的部分比较多</a:t>
            </a:r>
            <a:r>
              <a:rPr lang="en-US" altLang="zh-CN" sz="1200" dirty="0"/>
              <a:t>)</a:t>
            </a:r>
          </a:p>
          <a:p>
            <a:r>
              <a:rPr lang="en-US" altLang="zh-CN" sz="1200" dirty="0"/>
              <a:t>---------------------------</a:t>
            </a:r>
            <a:endParaRPr lang="en-US" altLang="ja-JP" sz="1200" dirty="0"/>
          </a:p>
          <a:p>
            <a:r>
              <a:rPr lang="en-US" altLang="ja-JP" sz="1200" dirty="0"/>
              <a:t>Requirement example (from GM):</a:t>
            </a:r>
          </a:p>
          <a:p>
            <a:pPr marL="285750" indent="-285750">
              <a:buFont typeface="Arial" panose="020B0604020202020204" pitchFamily="34" charset="0"/>
              <a:buChar char="•"/>
            </a:pPr>
            <a:r>
              <a:rPr kumimoji="1" lang="en-US" altLang="ja-JP" sz="1200" dirty="0"/>
              <a:t>Bluetooth</a:t>
            </a:r>
          </a:p>
          <a:p>
            <a:pPr marL="742950" lvl="1" indent="-285750">
              <a:buFont typeface="Arial" panose="020B0604020202020204" pitchFamily="34" charset="0"/>
              <a:buChar char="•"/>
            </a:pPr>
            <a:r>
              <a:rPr lang="en-US" altLang="ja-JP" sz="1200" dirty="0"/>
              <a:t>Random number generator, to pass some entropy source test</a:t>
            </a:r>
          </a:p>
          <a:p>
            <a:pPr marL="742950" lvl="1" indent="-285750">
              <a:buFont typeface="Arial" panose="020B0604020202020204" pitchFamily="34" charset="0"/>
              <a:buChar char="•"/>
            </a:pPr>
            <a:r>
              <a:rPr kumimoji="1" lang="en-US" altLang="ja-JP" sz="1200" dirty="0"/>
              <a:t>Authentication, to support numeric comparison, NOT support out-of-band </a:t>
            </a:r>
            <a:r>
              <a:rPr kumimoji="1" lang="en-US" altLang="ja-JP" sz="1200" dirty="0" err="1"/>
              <a:t>auth</a:t>
            </a:r>
            <a:r>
              <a:rPr kumimoji="1" lang="en-US" altLang="ja-JP" sz="1200" dirty="0"/>
              <a:t> and PIN entry </a:t>
            </a:r>
            <a:r>
              <a:rPr kumimoji="1" lang="en-US" altLang="ja-JP" sz="1200" dirty="0" err="1"/>
              <a:t>auth</a:t>
            </a:r>
            <a:endParaRPr kumimoji="1" lang="en-US" altLang="ja-JP" sz="1200" dirty="0"/>
          </a:p>
          <a:p>
            <a:pPr marL="285750" indent="-285750">
              <a:buFont typeface="Arial" panose="020B0604020202020204" pitchFamily="34" charset="0"/>
              <a:buChar char="•"/>
            </a:pPr>
            <a:r>
              <a:rPr lang="en-US" altLang="ja-JP" sz="1200" dirty="0"/>
              <a:t>Security</a:t>
            </a:r>
          </a:p>
          <a:p>
            <a:pPr marL="742950" lvl="1" indent="-285750">
              <a:buFont typeface="Arial" panose="020B0604020202020204" pitchFamily="34" charset="0"/>
              <a:buChar char="•"/>
            </a:pPr>
            <a:r>
              <a:rPr kumimoji="1" lang="en-US" altLang="ja-JP" sz="1200" dirty="0"/>
              <a:t>Controller hardening, password/serial#/salt length should be xxx, </a:t>
            </a:r>
            <a:r>
              <a:rPr kumimoji="1" lang="en-US" altLang="ja-JP" sz="1200" dirty="0" err="1"/>
              <a:t>etc</a:t>
            </a:r>
            <a:endParaRPr kumimoji="1" lang="en-US" altLang="ja-JP" sz="1200" dirty="0"/>
          </a:p>
          <a:p>
            <a:pPr marL="742950" lvl="1" indent="-285750">
              <a:buFont typeface="Arial" panose="020B0604020202020204" pitchFamily="34" charset="0"/>
              <a:buChar char="•"/>
            </a:pPr>
            <a:r>
              <a:rPr kumimoji="1" lang="en-US" altLang="ja-JP" sz="1200" dirty="0"/>
              <a:t>Coding rules</a:t>
            </a:r>
          </a:p>
          <a:p>
            <a:pPr marL="1200150" lvl="2" indent="-285750">
              <a:buFont typeface="Arial" panose="020B0604020202020204" pitchFamily="34" charset="0"/>
              <a:buChar char="•"/>
            </a:pPr>
            <a:r>
              <a:rPr kumimoji="1" lang="en-US" altLang="ja-JP" sz="1200" dirty="0"/>
              <a:t>to obey MISRA-C</a:t>
            </a:r>
            <a:r>
              <a:rPr lang="en-US" altLang="ja-JP" sz="1200" dirty="0"/>
              <a:t>; </a:t>
            </a:r>
          </a:p>
          <a:p>
            <a:pPr marL="1200150" lvl="2" indent="-285750">
              <a:buFont typeface="Arial" panose="020B0604020202020204" pitchFamily="34" charset="0"/>
              <a:buChar char="•"/>
            </a:pPr>
            <a:r>
              <a:rPr lang="en-US" altLang="ja-JP" sz="1200" dirty="0"/>
              <a:t>input sanitization for ASCII/UTF format inputs; </a:t>
            </a:r>
          </a:p>
          <a:p>
            <a:pPr marL="1200150" lvl="2" indent="-285750">
              <a:buFont typeface="Arial" panose="020B0604020202020204" pitchFamily="34" charset="0"/>
              <a:buChar char="•"/>
            </a:pPr>
            <a:r>
              <a:rPr lang="en-US" altLang="ja-JP" sz="1200" dirty="0"/>
              <a:t>obfuscation, especially for Java app/lib; </a:t>
            </a:r>
          </a:p>
          <a:p>
            <a:pPr marL="1200150" lvl="2" indent="-285750">
              <a:buFont typeface="Arial" panose="020B0604020202020204" pitchFamily="34" charset="0"/>
              <a:buChar char="•"/>
            </a:pPr>
            <a:r>
              <a:rPr lang="en-US" altLang="ja-JP" sz="1200" dirty="0"/>
              <a:t>Use secure APIs, e.g., use </a:t>
            </a:r>
            <a:r>
              <a:rPr lang="en-US" altLang="ja-JP" sz="1200" dirty="0" err="1"/>
              <a:t>strncpy_s</a:t>
            </a:r>
            <a:r>
              <a:rPr lang="en-US" altLang="ja-JP" sz="1200" dirty="0"/>
              <a:t>(), NOT </a:t>
            </a:r>
            <a:r>
              <a:rPr lang="en-US" altLang="ja-JP" sz="1200" dirty="0" err="1"/>
              <a:t>strncpy</a:t>
            </a:r>
            <a:r>
              <a:rPr lang="en-US" altLang="ja-JP" sz="1200" dirty="0"/>
              <a:t>()</a:t>
            </a:r>
          </a:p>
          <a:p>
            <a:pPr marL="742950" lvl="1" indent="-285750">
              <a:buFont typeface="Arial" panose="020B0604020202020204" pitchFamily="34" charset="0"/>
              <a:buChar char="•"/>
            </a:pPr>
            <a:r>
              <a:rPr lang="en-US" altLang="ja-JP" sz="1200" dirty="0"/>
              <a:t>Cryptography, use OpenSSL</a:t>
            </a:r>
          </a:p>
          <a:p>
            <a:pPr marL="1200150" lvl="2" indent="-285750">
              <a:buFont typeface="Arial" panose="020B0604020202020204" pitchFamily="34" charset="0"/>
              <a:buChar char="•"/>
            </a:pPr>
            <a:r>
              <a:rPr lang="zh-CN" altLang="en-US" sz="1200" dirty="0"/>
              <a:t>只允许</a:t>
            </a:r>
            <a:r>
              <a:rPr lang="en-US" altLang="zh-CN" sz="1200" dirty="0"/>
              <a:t>lib </a:t>
            </a:r>
            <a:r>
              <a:rPr lang="en-US" altLang="zh-CN" sz="1200" dirty="0" err="1"/>
              <a:t>func</a:t>
            </a:r>
            <a:r>
              <a:rPr lang="en-US" altLang="zh-CN" sz="1200" dirty="0"/>
              <a:t> call, </a:t>
            </a:r>
            <a:r>
              <a:rPr lang="zh-CN" altLang="en-US" sz="1200" dirty="0"/>
              <a:t>不允许</a:t>
            </a:r>
            <a:r>
              <a:rPr lang="en-US" altLang="zh-CN" sz="1200" dirty="0"/>
              <a:t>shell/</a:t>
            </a:r>
            <a:r>
              <a:rPr lang="en-US" altLang="zh-CN" sz="1200" dirty="0" err="1"/>
              <a:t>cmdline</a:t>
            </a:r>
            <a:r>
              <a:rPr lang="en-US" altLang="zh-CN" sz="1200" dirty="0"/>
              <a:t> call</a:t>
            </a:r>
          </a:p>
          <a:p>
            <a:pPr marL="742950" lvl="1" indent="-285750">
              <a:buFont typeface="Arial" panose="020B0604020202020204" pitchFamily="34" charset="0"/>
              <a:buChar char="•"/>
            </a:pPr>
            <a:r>
              <a:rPr lang="en-US" altLang="zh-CN" sz="1200" dirty="0"/>
              <a:t>Remote features</a:t>
            </a:r>
          </a:p>
          <a:p>
            <a:pPr marL="1200150" lvl="2" indent="-285750">
              <a:buFont typeface="Arial" panose="020B0604020202020204" pitchFamily="34" charset="0"/>
              <a:buChar char="•"/>
            </a:pPr>
            <a:r>
              <a:rPr lang="zh-CN" altLang="en-US" sz="1200" dirty="0"/>
              <a:t>不允许</a:t>
            </a:r>
            <a:r>
              <a:rPr lang="en-US" altLang="zh-CN" sz="1200" dirty="0"/>
              <a:t>Remote </a:t>
            </a:r>
            <a:r>
              <a:rPr lang="en-US" altLang="zh-CN" sz="1200" dirty="0" err="1"/>
              <a:t>cmd</a:t>
            </a:r>
            <a:r>
              <a:rPr lang="en-US" altLang="zh-CN" sz="1200" dirty="0"/>
              <a:t>/file access</a:t>
            </a:r>
          </a:p>
          <a:p>
            <a:pPr marL="742950" lvl="1" indent="-285750">
              <a:buFont typeface="Arial" panose="020B0604020202020204" pitchFamily="34" charset="0"/>
              <a:buChar char="•"/>
            </a:pPr>
            <a:r>
              <a:rPr lang="en-US" altLang="zh-CN" sz="1200" dirty="0"/>
              <a:t>Information flow enforcement, comply with xxx standard, enforce control with Firewall rules</a:t>
            </a:r>
          </a:p>
          <a:p>
            <a:pPr marL="742950" lvl="1" indent="-285750">
              <a:buFont typeface="Arial" panose="020B0604020202020204" pitchFamily="34" charset="0"/>
              <a:buChar char="•"/>
            </a:pPr>
            <a:r>
              <a:rPr lang="en-US" altLang="zh-CN" sz="1200" dirty="0"/>
              <a:t>Memory encryption, use </a:t>
            </a:r>
            <a:r>
              <a:rPr lang="en-US" altLang="zh-CN" sz="1200" dirty="0" err="1"/>
              <a:t>TrustZone</a:t>
            </a:r>
            <a:r>
              <a:rPr lang="en-US" altLang="zh-CN" sz="1200" dirty="0"/>
              <a:t> “secure storage”</a:t>
            </a:r>
          </a:p>
          <a:p>
            <a:pPr marL="742950" lvl="1" indent="-285750">
              <a:buFont typeface="Arial" panose="020B0604020202020204" pitchFamily="34" charset="0"/>
              <a:buChar char="•"/>
            </a:pPr>
            <a:r>
              <a:rPr lang="en-US" altLang="zh-CN" sz="1200" dirty="0"/>
              <a:t>Full disk encryption, key length should be xxx, use AES, etc.</a:t>
            </a:r>
          </a:p>
          <a:p>
            <a:pPr marL="742950" lvl="1" indent="-285750">
              <a:buFont typeface="Arial" panose="020B0604020202020204" pitchFamily="34" charset="0"/>
              <a:buChar char="•"/>
            </a:pPr>
            <a:r>
              <a:rPr lang="en-US" altLang="zh-CN" sz="1200" dirty="0"/>
              <a:t>Use ASLR (address space layout randomization), do stack protection (use stack canary, etc.)</a:t>
            </a:r>
          </a:p>
          <a:p>
            <a:pPr marL="285750" indent="-285750">
              <a:buFont typeface="Arial" panose="020B0604020202020204" pitchFamily="34" charset="0"/>
              <a:buChar char="•"/>
            </a:pPr>
            <a:r>
              <a:rPr lang="en-US" altLang="ja-JP" sz="1200" dirty="0"/>
              <a:t>Hardware</a:t>
            </a:r>
          </a:p>
          <a:p>
            <a:pPr marL="742950" lvl="1" indent="-285750">
              <a:buFont typeface="Arial" panose="020B0604020202020204" pitchFamily="34" charset="0"/>
              <a:buChar char="•"/>
            </a:pPr>
            <a:r>
              <a:rPr lang="zh-CN" altLang="en-US" sz="1200" dirty="0"/>
              <a:t>没有</a:t>
            </a:r>
            <a:r>
              <a:rPr lang="en-US" altLang="zh-CN" sz="1200" dirty="0"/>
              <a:t>debug port</a:t>
            </a:r>
          </a:p>
          <a:p>
            <a:pPr marL="285750" indent="-285750">
              <a:buFont typeface="Arial" panose="020B0604020202020204" pitchFamily="34" charset="0"/>
              <a:buChar char="•"/>
            </a:pPr>
            <a:r>
              <a:rPr lang="en-US" altLang="ja-JP" sz="1200" dirty="0" smtClean="0"/>
              <a:t>…</a:t>
            </a:r>
          </a:p>
          <a:p>
            <a:r>
              <a:rPr lang="en-US" altLang="ja-JP" sz="1200" dirty="0" smtClean="0"/>
              <a:t>-----------------------------------</a:t>
            </a:r>
            <a:endParaRPr lang="en-US" altLang="ja-JP" sz="1200" dirty="0"/>
          </a:p>
          <a:p>
            <a:r>
              <a:rPr lang="zh-CN" altLang="en-US" sz="1200" dirty="0"/>
              <a:t>以下</a:t>
            </a:r>
            <a:r>
              <a:rPr lang="zh-CN" altLang="en-US" sz="1200" dirty="0" smtClean="0"/>
              <a:t>是</a:t>
            </a:r>
            <a:r>
              <a:rPr lang="en-US" altLang="zh-CN" sz="1200" dirty="0" smtClean="0"/>
              <a:t>Toyota North America</a:t>
            </a:r>
            <a:r>
              <a:rPr lang="zh-CN" altLang="en-US" sz="1200" dirty="0" smtClean="0"/>
              <a:t>的</a:t>
            </a:r>
            <a:r>
              <a:rPr lang="en-US" altLang="zh-CN" sz="1200" dirty="0" smtClean="0"/>
              <a:t>security requirement</a:t>
            </a:r>
            <a:r>
              <a:rPr lang="zh-CN" altLang="en-US" sz="1200" dirty="0" smtClean="0"/>
              <a:t>，其视点是从硬件和软件两个方面分类的</a:t>
            </a:r>
            <a:endParaRPr lang="en-US" altLang="zh-CN" sz="1200" dirty="0" smtClean="0"/>
          </a:p>
          <a:p>
            <a:r>
              <a:rPr lang="zh-CN" altLang="en-US" sz="1200" dirty="0"/>
              <a:t>只做参考</a:t>
            </a:r>
            <a:endParaRPr lang="en-US" altLang="zh-CN" sz="1200" dirty="0" smtClean="0"/>
          </a:p>
          <a:p>
            <a:pPr marL="171450" indent="-171450">
              <a:buFont typeface="Arial" panose="020B0604020202020204" pitchFamily="34" charset="0"/>
              <a:buChar char="•"/>
            </a:pPr>
            <a:r>
              <a:rPr lang="en-US" altLang="zh-CN" sz="1200" dirty="0" smtClean="0"/>
              <a:t>Secure boot</a:t>
            </a:r>
          </a:p>
          <a:p>
            <a:pPr marL="628650" lvl="1" indent="-171450">
              <a:buFont typeface="Arial" panose="020B0604020202020204" pitchFamily="34" charset="0"/>
              <a:buChar char="•"/>
            </a:pPr>
            <a:r>
              <a:rPr lang="zh-CN" altLang="en-US" sz="1200" dirty="0" smtClean="0"/>
              <a:t>在</a:t>
            </a:r>
            <a:r>
              <a:rPr lang="en-US" altLang="zh-CN" sz="1200" dirty="0" smtClean="0"/>
              <a:t>root of trust (e.g., </a:t>
            </a:r>
            <a:r>
              <a:rPr lang="en-US" altLang="zh-CN" sz="1200" dirty="0" err="1" smtClean="0"/>
              <a:t>eFuse</a:t>
            </a:r>
            <a:r>
              <a:rPr lang="en-US" altLang="zh-CN" sz="1200" dirty="0" smtClean="0"/>
              <a:t>)</a:t>
            </a:r>
            <a:r>
              <a:rPr lang="zh-CN" altLang="en-US" sz="1200" dirty="0" smtClean="0"/>
              <a:t>中能存几个</a:t>
            </a:r>
            <a:r>
              <a:rPr lang="en-US" altLang="zh-CN" sz="1200" dirty="0" smtClean="0"/>
              <a:t>key</a:t>
            </a:r>
          </a:p>
          <a:p>
            <a:pPr marL="628650" lvl="1" indent="-171450">
              <a:buFont typeface="Arial" panose="020B0604020202020204" pitchFamily="34" charset="0"/>
              <a:buChar char="•"/>
            </a:pPr>
            <a:r>
              <a:rPr lang="en-US" altLang="zh-CN" sz="1200" dirty="0" smtClean="0"/>
              <a:t>Secure boot</a:t>
            </a:r>
            <a:r>
              <a:rPr lang="zh-CN" altLang="en-US" sz="1200" dirty="0" smtClean="0"/>
              <a:t>的</a:t>
            </a:r>
            <a:r>
              <a:rPr lang="en-US" altLang="zh-CN" sz="1200" dirty="0" smtClean="0"/>
              <a:t>flow</a:t>
            </a:r>
            <a:r>
              <a:rPr lang="zh-CN" altLang="en-US" sz="1200" dirty="0" smtClean="0"/>
              <a:t>应该遵守</a:t>
            </a:r>
            <a:r>
              <a:rPr lang="en-US" altLang="zh-CN" sz="1200" dirty="0" smtClean="0"/>
              <a:t>xxx standard (e.g., UEFI 2.7)</a:t>
            </a:r>
          </a:p>
          <a:p>
            <a:pPr marL="171450" indent="-171450">
              <a:buFont typeface="Arial" panose="020B0604020202020204" pitchFamily="34" charset="0"/>
              <a:buChar char="•"/>
            </a:pPr>
            <a:r>
              <a:rPr lang="en-US" altLang="zh-CN" sz="1200" dirty="0" smtClean="0"/>
              <a:t>Access control</a:t>
            </a:r>
          </a:p>
          <a:p>
            <a:pPr marL="628650" lvl="1" indent="-171450">
              <a:buFont typeface="Arial" panose="020B0604020202020204" pitchFamily="34" charset="0"/>
              <a:buChar char="•"/>
            </a:pPr>
            <a:r>
              <a:rPr lang="en-US" altLang="zh-CN" sz="1200" dirty="0" smtClean="0"/>
              <a:t>Access control module</a:t>
            </a:r>
            <a:r>
              <a:rPr lang="zh-CN" altLang="en-US" sz="1200" dirty="0" smtClean="0"/>
              <a:t>在系统的那个层面上，</a:t>
            </a:r>
            <a:r>
              <a:rPr lang="en-US" altLang="zh-CN" sz="1200" dirty="0" smtClean="0"/>
              <a:t>e.g., ARM</a:t>
            </a:r>
            <a:r>
              <a:rPr lang="zh-CN" altLang="en-US" sz="1200" dirty="0" smtClean="0"/>
              <a:t>构架的话</a:t>
            </a:r>
            <a:r>
              <a:rPr lang="en-US" altLang="zh-CN" sz="1200" dirty="0" smtClean="0"/>
              <a:t>Toyota</a:t>
            </a:r>
            <a:r>
              <a:rPr lang="zh-CN" altLang="en-US" sz="1200" dirty="0" smtClean="0"/>
              <a:t>要求在</a:t>
            </a:r>
            <a:r>
              <a:rPr lang="en-US" altLang="zh-CN" sz="1200" dirty="0" smtClean="0"/>
              <a:t>EL2</a:t>
            </a:r>
            <a:r>
              <a:rPr lang="zh-CN" altLang="en-US" sz="1200" dirty="0" smtClean="0"/>
              <a:t>上</a:t>
            </a:r>
            <a:endParaRPr lang="en-US" altLang="zh-CN" sz="1200" dirty="0" smtClean="0"/>
          </a:p>
          <a:p>
            <a:pPr marL="628650" lvl="1" indent="-171450">
              <a:buFont typeface="Arial" panose="020B0604020202020204" pitchFamily="34" charset="0"/>
              <a:buChar char="•"/>
            </a:pPr>
            <a:r>
              <a:rPr lang="en-US" altLang="zh-CN" sz="1200" dirty="0" smtClean="0"/>
              <a:t>Access policy</a:t>
            </a:r>
            <a:r>
              <a:rPr lang="zh-CN" altLang="en-US" sz="1200" dirty="0" smtClean="0"/>
              <a:t>能否</a:t>
            </a:r>
            <a:r>
              <a:rPr lang="en-US" altLang="zh-CN" sz="1200" dirty="0" smtClean="0"/>
              <a:t>dynamically change</a:t>
            </a:r>
            <a:r>
              <a:rPr lang="zh-CN" altLang="en-US" sz="1200" dirty="0" smtClean="0"/>
              <a:t>，能的话可能是</a:t>
            </a:r>
            <a:r>
              <a:rPr lang="en-US" altLang="zh-CN" sz="1200" dirty="0" smtClean="0"/>
              <a:t>security</a:t>
            </a:r>
            <a:r>
              <a:rPr lang="zh-CN" altLang="en-US" sz="1200" dirty="0" smtClean="0"/>
              <a:t>隐患</a:t>
            </a:r>
            <a:endParaRPr lang="en-US" altLang="zh-CN" sz="1200" dirty="0" smtClean="0"/>
          </a:p>
          <a:p>
            <a:pPr marL="171450" indent="-171450">
              <a:buFont typeface="Arial" panose="020B0604020202020204" pitchFamily="34" charset="0"/>
              <a:buChar char="•"/>
            </a:pPr>
            <a:r>
              <a:rPr lang="en-US" altLang="zh-CN" sz="1200" dirty="0" smtClean="0"/>
              <a:t>Key management</a:t>
            </a:r>
          </a:p>
          <a:p>
            <a:pPr marL="628650" lvl="1" indent="-171450">
              <a:buFont typeface="Arial" panose="020B0604020202020204" pitchFamily="34" charset="0"/>
              <a:buChar char="•"/>
            </a:pPr>
            <a:r>
              <a:rPr lang="zh-CN" altLang="en-US" sz="1200" dirty="0" smtClean="0"/>
              <a:t>在</a:t>
            </a:r>
            <a:r>
              <a:rPr lang="en-US" altLang="zh-CN" sz="1200" dirty="0" smtClean="0"/>
              <a:t>Debug/Release</a:t>
            </a:r>
            <a:r>
              <a:rPr lang="zh-CN" altLang="en-US" sz="1200" dirty="0" smtClean="0"/>
              <a:t>时，</a:t>
            </a:r>
            <a:r>
              <a:rPr lang="en-US" altLang="zh-CN" sz="1200" dirty="0" smtClean="0"/>
              <a:t>key</a:t>
            </a:r>
            <a:r>
              <a:rPr lang="zh-CN" altLang="en-US" sz="1200" dirty="0" smtClean="0"/>
              <a:t>的管理</a:t>
            </a:r>
            <a:r>
              <a:rPr lang="en-US" altLang="zh-CN" sz="1200" dirty="0" smtClean="0"/>
              <a:t>(which key is readable)</a:t>
            </a:r>
          </a:p>
          <a:p>
            <a:pPr marL="171450" indent="-171450">
              <a:buFont typeface="Arial" panose="020B0604020202020204" pitchFamily="34" charset="0"/>
              <a:buChar char="•"/>
            </a:pPr>
            <a:r>
              <a:rPr lang="en-US" altLang="zh-CN" sz="1200" dirty="0" smtClean="0"/>
              <a:t>Crypto Engine</a:t>
            </a:r>
          </a:p>
          <a:p>
            <a:pPr marL="628650" lvl="1" indent="-171450">
              <a:buFont typeface="Arial" panose="020B0604020202020204" pitchFamily="34" charset="0"/>
              <a:buChar char="•"/>
            </a:pPr>
            <a:r>
              <a:rPr lang="zh-CN" altLang="en-US" sz="1200" dirty="0" smtClean="0"/>
              <a:t>应该遵守</a:t>
            </a:r>
            <a:r>
              <a:rPr lang="en-US" altLang="zh-CN" sz="1200" dirty="0" smtClean="0"/>
              <a:t>FIPS 140</a:t>
            </a:r>
            <a:r>
              <a:rPr lang="zh-CN" altLang="en-US" sz="1200" dirty="0"/>
              <a:t>什么</a:t>
            </a:r>
            <a:r>
              <a:rPr lang="zh-CN" altLang="en-US" sz="1200" dirty="0" smtClean="0"/>
              <a:t>的</a:t>
            </a:r>
            <a:r>
              <a:rPr lang="en-US" altLang="zh-CN" sz="1200" dirty="0" smtClean="0"/>
              <a:t>standard</a:t>
            </a:r>
          </a:p>
          <a:p>
            <a:pPr marL="171450" indent="-171450">
              <a:buFont typeface="Arial" panose="020B0604020202020204" pitchFamily="34" charset="0"/>
              <a:buChar char="•"/>
            </a:pPr>
            <a:r>
              <a:rPr lang="en-US" altLang="zh-CN" sz="1200" dirty="0" smtClean="0"/>
              <a:t>Secure debug</a:t>
            </a:r>
          </a:p>
          <a:p>
            <a:pPr marL="628650" lvl="1" indent="-171450">
              <a:buFont typeface="Arial" panose="020B0604020202020204" pitchFamily="34" charset="0"/>
              <a:buChar char="•"/>
            </a:pPr>
            <a:r>
              <a:rPr lang="en-US" altLang="zh-CN" sz="1200" dirty="0" smtClean="0"/>
              <a:t>Close debug ports after release</a:t>
            </a:r>
          </a:p>
          <a:p>
            <a:pPr marL="628650" lvl="1" indent="-171450">
              <a:buFont typeface="Arial" panose="020B0604020202020204" pitchFamily="34" charset="0"/>
              <a:buChar char="•"/>
            </a:pPr>
            <a:r>
              <a:rPr lang="en-US" altLang="zh-CN" sz="1200" dirty="0" smtClean="0"/>
              <a:t>Need authentication when debugging, etc.</a:t>
            </a:r>
          </a:p>
          <a:p>
            <a:pPr marL="171450" indent="-171450">
              <a:buFont typeface="Arial" panose="020B0604020202020204" pitchFamily="34" charset="0"/>
              <a:buChar char="•"/>
            </a:pPr>
            <a:r>
              <a:rPr lang="en-US" altLang="zh-CN" sz="1200" dirty="0" smtClean="0"/>
              <a:t>Security performance</a:t>
            </a:r>
          </a:p>
          <a:p>
            <a:pPr marL="628650" lvl="1" indent="-171450">
              <a:buFont typeface="Arial" panose="020B0604020202020204" pitchFamily="34" charset="0"/>
              <a:buChar char="•"/>
            </a:pPr>
            <a:r>
              <a:rPr lang="zh-CN" altLang="en-US" sz="1200" dirty="0"/>
              <a:t>比如</a:t>
            </a:r>
            <a:r>
              <a:rPr lang="en-US" altLang="zh-CN" sz="1200" dirty="0" err="1" smtClean="0"/>
              <a:t>TrustZone</a:t>
            </a:r>
            <a:r>
              <a:rPr lang="zh-CN" altLang="en-US" sz="1200" dirty="0" smtClean="0"/>
              <a:t>的写入</a:t>
            </a:r>
            <a:r>
              <a:rPr lang="en-US" altLang="zh-CN" sz="1200" dirty="0" smtClean="0"/>
              <a:t>/</a:t>
            </a:r>
            <a:r>
              <a:rPr lang="zh-CN" altLang="en-US" sz="1200" dirty="0" smtClean="0"/>
              <a:t>读出速度应该小于</a:t>
            </a:r>
            <a:r>
              <a:rPr lang="en-US" altLang="zh-CN" sz="1200" dirty="0" smtClean="0"/>
              <a:t>50 us</a:t>
            </a:r>
          </a:p>
          <a:p>
            <a:pPr marL="171450" indent="-171450">
              <a:buFont typeface="Arial" panose="020B0604020202020204" pitchFamily="34" charset="0"/>
              <a:buChar char="•"/>
            </a:pPr>
            <a:r>
              <a:rPr lang="en-US" altLang="zh-CN" sz="1200" dirty="0" smtClean="0"/>
              <a:t>Secure storage</a:t>
            </a:r>
          </a:p>
          <a:p>
            <a:pPr marL="628650" lvl="1" indent="-171450">
              <a:buFont typeface="Arial" panose="020B0604020202020204" pitchFamily="34" charset="0"/>
              <a:buChar char="•"/>
            </a:pPr>
            <a:r>
              <a:rPr lang="en-US" altLang="zh-CN" sz="1200" dirty="0" smtClean="0"/>
              <a:t>Follow TCG OPAL 2.0 standard (</a:t>
            </a:r>
            <a:r>
              <a:rPr lang="zh-CN" altLang="en-US" sz="1200" dirty="0" smtClean="0"/>
              <a:t>这个似乎是定义</a:t>
            </a:r>
            <a:r>
              <a:rPr lang="en-US" altLang="zh-CN" sz="1200" dirty="0" smtClean="0"/>
              <a:t>SSD</a:t>
            </a:r>
            <a:r>
              <a:rPr lang="zh-CN" altLang="en-US" sz="1200" dirty="0" smtClean="0"/>
              <a:t>拥有硬件上的加密功能，能将得到的数据加密后再保存</a:t>
            </a:r>
            <a:r>
              <a:rPr lang="en-US" altLang="zh-CN" sz="1200" dirty="0" smtClean="0"/>
              <a:t>)</a:t>
            </a:r>
          </a:p>
          <a:p>
            <a:pPr marL="171450" indent="-171450">
              <a:buFont typeface="Arial" panose="020B0604020202020204" pitchFamily="34" charset="0"/>
              <a:buChar char="•"/>
            </a:pPr>
            <a:r>
              <a:rPr lang="en-US" altLang="zh-CN" sz="1200" dirty="0" smtClean="0"/>
              <a:t>Etc.</a:t>
            </a:r>
          </a:p>
          <a:p>
            <a:pPr marL="171450" indent="-171450">
              <a:buFont typeface="Arial" panose="020B0604020202020204" pitchFamily="34" charset="0"/>
              <a:buChar char="•"/>
            </a:pPr>
            <a:endParaRPr lang="en-US" altLang="zh-CN" sz="1200" dirty="0" smtClean="0"/>
          </a:p>
        </p:txBody>
      </p:sp>
      <p:sp>
        <p:nvSpPr>
          <p:cNvPr id="3" name="テキスト ボックス 2"/>
          <p:cNvSpPr txBox="1"/>
          <p:nvPr/>
        </p:nvSpPr>
        <p:spPr>
          <a:xfrm>
            <a:off x="6858000" y="0"/>
            <a:ext cx="6858000" cy="5262979"/>
          </a:xfrm>
          <a:prstGeom prst="rect">
            <a:avLst/>
          </a:prstGeom>
          <a:noFill/>
        </p:spPr>
        <p:txBody>
          <a:bodyPr wrap="square" rtlCol="0">
            <a:spAutoFit/>
          </a:bodyPr>
          <a:lstStyle/>
          <a:p>
            <a:r>
              <a:rPr lang="zh-CN" altLang="en-US" sz="1200" dirty="0" smtClean="0">
                <a:latin typeface="Meiryo UI" panose="020B0604030504040204" pitchFamily="50" charset="-128"/>
                <a:ea typeface="Meiryo UI" panose="020B0604030504040204" pitchFamily="50" charset="-128"/>
              </a:rPr>
              <a:t>以下是</a:t>
            </a:r>
            <a:r>
              <a:rPr lang="en-US" altLang="zh-CN" sz="1200" dirty="0" smtClean="0">
                <a:latin typeface="Meiryo UI" panose="020B0604030504040204" pitchFamily="50" charset="-128"/>
                <a:ea typeface="Meiryo UI" panose="020B0604030504040204" pitchFamily="50" charset="-128"/>
              </a:rPr>
              <a:t>Toyota JAPAN</a:t>
            </a:r>
            <a:r>
              <a:rPr lang="zh-CN" altLang="en-US" sz="1200" dirty="0" smtClean="0">
                <a:latin typeface="Meiryo UI" panose="020B0604030504040204" pitchFamily="50" charset="-128"/>
                <a:ea typeface="Meiryo UI" panose="020B0604030504040204" pitchFamily="50" charset="-128"/>
              </a:rPr>
              <a:t>的</a:t>
            </a:r>
            <a:r>
              <a:rPr lang="en-US" altLang="zh-CN" sz="1200" dirty="0" smtClean="0">
                <a:latin typeface="Meiryo UI" panose="020B0604030504040204" pitchFamily="50" charset="-128"/>
                <a:ea typeface="Meiryo UI" panose="020B0604030504040204" pitchFamily="50" charset="-128"/>
              </a:rPr>
              <a:t>security</a:t>
            </a:r>
            <a:r>
              <a:rPr lang="zh-CN" altLang="en-US" sz="1200" dirty="0" smtClean="0">
                <a:latin typeface="Meiryo UI" panose="020B0604030504040204" pitchFamily="50" charset="-128"/>
                <a:ea typeface="Meiryo UI" panose="020B0604030504040204" pitchFamily="50" charset="-128"/>
              </a:rPr>
              <a:t>要件，感觉这个写的更有条理</a:t>
            </a:r>
            <a:endParaRPr lang="en-US" altLang="zh-CN" sz="1200" dirty="0" smtClean="0">
              <a:latin typeface="Meiryo UI" panose="020B0604030504040204" pitchFamily="50" charset="-128"/>
              <a:ea typeface="Meiryo UI" panose="020B0604030504040204" pitchFamily="50" charset="-128"/>
            </a:endParaRPr>
          </a:p>
          <a:p>
            <a:r>
              <a:rPr lang="en-US" altLang="zh-CN" sz="1200" dirty="0" smtClean="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Reprogramming security (SW)</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Firmware must be encrypted using AES128 CBC or CTR</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Signature must be RSASSA-PKCS1_v1_5 2048 SHA-256</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Sequence must follow [some predefined sequence]</a:t>
            </a: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Security Chip (HW)</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TCG TPM2.0 </a:t>
            </a:r>
            <a:r>
              <a:rPr lang="en-US" altLang="ja-JP" sz="1200" dirty="0" err="1" smtClean="0">
                <a:latin typeface="Meiryo UI" panose="020B0604030504040204" pitchFamily="50" charset="-128"/>
                <a:ea typeface="Meiryo UI" panose="020B0604030504040204" pitchFamily="50" charset="-128"/>
              </a:rPr>
              <a:t>Librart</a:t>
            </a:r>
            <a:r>
              <a:rPr lang="ja-JP" altLang="en-US" sz="1200" dirty="0" smtClean="0">
                <a:latin typeface="Meiryo UI" panose="020B0604030504040204" pitchFamily="50" charset="-128"/>
                <a:ea typeface="Meiryo UI" panose="020B0604030504040204" pitchFamily="50" charset="-128"/>
              </a:rPr>
              <a:t>仕様に準拠したセキュリティチップを採用する</a:t>
            </a:r>
            <a:endParaRPr lang="en-US" altLang="ja-JP" sz="12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暗号鍵運用</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Must be in somewhere (e.g., in Secure Storage)</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Must be provided by who (e.g., chip vendor)</a:t>
            </a: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脆弱性対策</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暗号アルゴリズムに対して</a:t>
            </a:r>
            <a:r>
              <a:rPr lang="en-US" altLang="ja-JP" sz="1200" dirty="0" smtClean="0">
                <a:latin typeface="Meiryo UI" panose="020B0604030504040204" pitchFamily="50" charset="-128"/>
                <a:ea typeface="Meiryo UI" panose="020B0604030504040204" pitchFamily="50" charset="-128"/>
              </a:rPr>
              <a:t>CAVP</a:t>
            </a:r>
            <a:r>
              <a:rPr lang="ja-JP" altLang="en-US" sz="1200" dirty="0" smtClean="0">
                <a:latin typeface="Meiryo UI" panose="020B0604030504040204" pitchFamily="50" charset="-128"/>
                <a:ea typeface="Meiryo UI" panose="020B0604030504040204" pitchFamily="50" charset="-128"/>
              </a:rPr>
              <a:t>相当の動作確認をする</a:t>
            </a:r>
            <a:r>
              <a:rPr lang="en-US" altLang="ja-JP" sz="1200" dirty="0" smtClean="0">
                <a:latin typeface="Meiryo UI" panose="020B0604030504040204" pitchFamily="50" charset="-128"/>
                <a:ea typeface="Meiryo UI" panose="020B0604030504040204" pitchFamily="50" charset="-128"/>
              </a:rPr>
              <a:t>, </a:t>
            </a:r>
            <a:r>
              <a:rPr lang="fr-FR" altLang="ja-JP" sz="1200" dirty="0" smtClean="0">
                <a:latin typeface="Meiryo UI" panose="020B0604030504040204" pitchFamily="50" charset="-128"/>
                <a:ea typeface="Meiryo UI" panose="020B0604030504040204" pitchFamily="50" charset="-128"/>
              </a:rPr>
              <a:t>Cryptographic Algorithm Validation Program (</a:t>
            </a:r>
            <a:r>
              <a:rPr lang="fr-FR" altLang="ja-JP" sz="1200" b="1" dirty="0" smtClean="0">
                <a:solidFill>
                  <a:srgbClr val="FF0000"/>
                </a:solidFill>
                <a:latin typeface="Meiryo UI" panose="020B0604030504040204" pitchFamily="50" charset="-128"/>
                <a:ea typeface="Meiryo UI" panose="020B0604030504040204" pitchFamily="50" charset="-128"/>
              </a:rPr>
              <a:t>CAVP</a:t>
            </a:r>
            <a:r>
              <a:rPr lang="fr-FR" altLang="ja-JP" sz="1200" dirty="0" smtClean="0">
                <a:latin typeface="Meiryo UI" panose="020B0604030504040204" pitchFamily="50" charset="-128"/>
                <a:ea typeface="Meiryo UI" panose="020B0604030504040204" pitchFamily="50" charset="-128"/>
              </a:rPr>
              <a:t>) </a:t>
            </a: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乱数生成器に対して</a:t>
            </a:r>
            <a:r>
              <a:rPr lang="en-US" altLang="ja-JP" sz="1200" dirty="0" smtClean="0">
                <a:latin typeface="Meiryo UI" panose="020B0604030504040204" pitchFamily="50" charset="-128"/>
                <a:ea typeface="Meiryo UI" panose="020B0604030504040204" pitchFamily="50" charset="-128"/>
              </a:rPr>
              <a:t>AIS31(</a:t>
            </a:r>
            <a:r>
              <a:rPr lang="ja-JP" altLang="en-US" sz="1200" dirty="0" smtClean="0">
                <a:latin typeface="Meiryo UI" panose="020B0604030504040204" pitchFamily="50" charset="-128"/>
                <a:ea typeface="Meiryo UI" panose="020B0604030504040204" pitchFamily="50" charset="-128"/>
              </a:rPr>
              <a:t>真性乱数</a:t>
            </a:r>
            <a:r>
              <a:rPr lang="en-US" altLang="ja-JP" sz="1200" dirty="0" smtClean="0">
                <a:latin typeface="Meiryo UI" panose="020B0604030504040204" pitchFamily="50" charset="-128"/>
                <a:ea typeface="Meiryo UI" panose="020B0604030504040204" pitchFamily="50" charset="-128"/>
              </a:rPr>
              <a:t>)</a:t>
            </a:r>
            <a:r>
              <a:rPr lang="ja-JP" altLang="en-US" sz="1200" dirty="0" err="1" smtClean="0">
                <a:latin typeface="Meiryo UI" panose="020B0604030504040204" pitchFamily="50" charset="-128"/>
                <a:ea typeface="Meiryo UI" panose="020B0604030504040204" pitchFamily="50" charset="-128"/>
              </a:rPr>
              <a:t>、</a:t>
            </a:r>
            <a:r>
              <a:rPr lang="en-US" altLang="ja-JP" sz="1200" dirty="0" smtClean="0">
                <a:latin typeface="Meiryo UI" panose="020B0604030504040204" pitchFamily="50" charset="-128"/>
                <a:ea typeface="Meiryo UI" panose="020B0604030504040204" pitchFamily="50" charset="-128"/>
              </a:rPr>
              <a:t>AIS20(</a:t>
            </a:r>
            <a:r>
              <a:rPr lang="ja-JP" altLang="en-US" sz="1200" dirty="0" smtClean="0">
                <a:latin typeface="Meiryo UI" panose="020B0604030504040204" pitchFamily="50" charset="-128"/>
                <a:ea typeface="Meiryo UI" panose="020B0604030504040204" pitchFamily="50" charset="-128"/>
              </a:rPr>
              <a:t>疑似乱数</a:t>
            </a:r>
            <a:r>
              <a:rPr lang="en-US" altLang="ja-JP" sz="1200" dirty="0" smtClean="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相当の動作確認をする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リプログラミング時には完全性をチェックする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セキュアブートを行う</a:t>
            </a:r>
            <a:endParaRPr lang="en-US" altLang="ja-JP" sz="12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侵入</a:t>
            </a:r>
            <a:r>
              <a:rPr lang="ja-JP" altLang="en-US" sz="1200" dirty="0" smtClean="0">
                <a:latin typeface="Meiryo UI" panose="020B0604030504040204" pitchFamily="50" charset="-128"/>
                <a:ea typeface="Meiryo UI" panose="020B0604030504040204" pitchFamily="50" charset="-128"/>
              </a:rPr>
              <a:t>検知</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Firewall</a:t>
            </a:r>
            <a:r>
              <a:rPr lang="ja-JP" altLang="en-US" sz="1200" dirty="0" smtClean="0">
                <a:latin typeface="Meiryo UI" panose="020B0604030504040204" pitchFamily="50" charset="-128"/>
                <a:ea typeface="Meiryo UI" panose="020B0604030504040204" pitchFamily="50" charset="-128"/>
              </a:rPr>
              <a:t>は</a:t>
            </a:r>
            <a:r>
              <a:rPr lang="en-US" altLang="ja-JP" sz="1200" dirty="0" smtClean="0">
                <a:latin typeface="Meiryo UI" panose="020B0604030504040204" pitchFamily="50" charset="-128"/>
                <a:ea typeface="Meiryo UI" panose="020B0604030504040204" pitchFamily="50" charset="-128"/>
              </a:rPr>
              <a:t>xxx</a:t>
            </a:r>
            <a:r>
              <a:rPr lang="ja-JP" altLang="en-US" sz="1200" dirty="0" smtClean="0">
                <a:latin typeface="Meiryo UI" panose="020B0604030504040204" pitchFamily="50" charset="-128"/>
                <a:ea typeface="Meiryo UI" panose="020B0604030504040204" pitchFamily="50" charset="-128"/>
              </a:rPr>
              <a:t>の</a:t>
            </a:r>
            <a:r>
              <a:rPr lang="en-US" altLang="ja-JP" sz="1200" dirty="0" smtClean="0">
                <a:latin typeface="Meiryo UI" panose="020B0604030504040204" pitchFamily="50" charset="-128"/>
                <a:ea typeface="Meiryo UI" panose="020B0604030504040204" pitchFamily="50" charset="-128"/>
              </a:rPr>
              <a:t>Behavior</a:t>
            </a:r>
            <a:r>
              <a:rPr lang="ja-JP" altLang="en-US" sz="1200" dirty="0" smtClean="0">
                <a:latin typeface="Meiryo UI" panose="020B0604030504040204" pitchFamily="50" charset="-128"/>
                <a:ea typeface="Meiryo UI" panose="020B0604030504040204" pitchFamily="50" charset="-128"/>
              </a:rPr>
              <a:t>をする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強制アクセス制御は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セキュアブート</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プライバシー</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所定の</a:t>
            </a:r>
            <a:r>
              <a:rPr lang="en-US" altLang="ja-JP" sz="1200" dirty="0">
                <a:latin typeface="Meiryo UI" panose="020B0604030504040204" pitchFamily="50" charset="-128"/>
                <a:ea typeface="Meiryo UI" panose="020B0604030504040204" pitchFamily="50" charset="-128"/>
              </a:rPr>
              <a:t>PI(Personal Information)</a:t>
            </a:r>
            <a:r>
              <a:rPr lang="ja-JP" altLang="en-US" sz="1200" dirty="0">
                <a:latin typeface="Meiryo UI" panose="020B0604030504040204" pitchFamily="50" charset="-128"/>
                <a:ea typeface="Meiryo UI" panose="020B0604030504040204" pitchFamily="50" charset="-128"/>
              </a:rPr>
              <a:t>を不揮発メモリに格納する場合には暗号化</a:t>
            </a:r>
            <a:r>
              <a:rPr lang="ja-JP" altLang="en-US" sz="1200" dirty="0" smtClean="0">
                <a:latin typeface="Meiryo UI" panose="020B0604030504040204" pitchFamily="50" charset="-128"/>
                <a:ea typeface="Meiryo UI" panose="020B0604030504040204" pitchFamily="50" charset="-128"/>
              </a:rPr>
              <a:t>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暗号化アルゴリズムは、</a:t>
            </a:r>
            <a:r>
              <a:rPr lang="en-US" altLang="ja-JP" sz="1200" dirty="0">
                <a:latin typeface="Meiryo UI" panose="020B0604030504040204" pitchFamily="50" charset="-128"/>
                <a:ea typeface="Meiryo UI" panose="020B0604030504040204" pitchFamily="50" charset="-128"/>
              </a:rPr>
              <a:t>AES128 (CBC or CTR</a:t>
            </a:r>
            <a:r>
              <a:rPr lang="en-US" altLang="ja-JP" sz="1200" dirty="0" smtClean="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HDCP</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HW</a:t>
            </a:r>
            <a:r>
              <a:rPr lang="ja-JP" altLang="en-US" sz="1200" dirty="0" smtClean="0">
                <a:latin typeface="Meiryo UI" panose="020B0604030504040204" pitchFamily="50" charset="-128"/>
                <a:ea typeface="Meiryo UI" panose="020B0604030504040204" pitchFamily="50" charset="-128"/>
              </a:rPr>
              <a:t>で実装する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コンテンツの映像部分の</a:t>
            </a:r>
            <a:r>
              <a:rPr lang="ja-JP" altLang="en-US" sz="1200" dirty="0" smtClean="0">
                <a:latin typeface="Meiryo UI" panose="020B0604030504040204" pitchFamily="50" charset="-128"/>
                <a:ea typeface="Meiryo UI" panose="020B0604030504040204" pitchFamily="50" charset="-128"/>
              </a:rPr>
              <a:t>暗号化</a:t>
            </a:r>
            <a:endParaRPr lang="en-US" altLang="ja-JP" sz="12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Etc.</a:t>
            </a:r>
            <a:endParaRPr lang="en-US" altLang="ja-JP" sz="1200" dirty="0">
              <a:latin typeface="Meiryo UI" panose="020B0604030504040204" pitchFamily="50" charset="-128"/>
              <a:ea typeface="Meiryo UI" panose="020B0604030504040204" pitchFamily="50" charset="-128"/>
            </a:endParaRPr>
          </a:p>
        </p:txBody>
      </p:sp>
      <p:sp>
        <p:nvSpPr>
          <p:cNvPr id="4" name="正方形/長方形 3"/>
          <p:cNvSpPr/>
          <p:nvPr/>
        </p:nvSpPr>
        <p:spPr>
          <a:xfrm>
            <a:off x="7029400" y="5652120"/>
            <a:ext cx="4824536" cy="738664"/>
          </a:xfrm>
          <a:prstGeom prst="rect">
            <a:avLst/>
          </a:prstGeom>
        </p:spPr>
        <p:txBody>
          <a:bodyPr wrap="square">
            <a:spAutoFit/>
          </a:bodyPr>
          <a:lstStyle/>
          <a:p>
            <a:r>
              <a:rPr lang="zh-CN" altLang="en-US" sz="1400" dirty="0" smtClean="0">
                <a:latin typeface="Meiryo UI" panose="020B0604030504040204" pitchFamily="50" charset="-128"/>
                <a:ea typeface="Meiryo UI" panose="020B0604030504040204" pitchFamily="50" charset="-128"/>
              </a:rPr>
              <a:t>比</a:t>
            </a:r>
            <a:r>
              <a:rPr lang="en-US" altLang="zh-CN" sz="1400" b="1" dirty="0" smtClean="0">
                <a:latin typeface="Meiryo UI" panose="020B0604030504040204" pitchFamily="50" charset="-128"/>
                <a:ea typeface="Meiryo UI" panose="020B0604030504040204" pitchFamily="50" charset="-128"/>
              </a:rPr>
              <a:t>CAVP</a:t>
            </a:r>
            <a:r>
              <a:rPr lang="zh-CN" altLang="en-US" sz="1400" dirty="0" smtClean="0">
                <a:latin typeface="Meiryo UI" panose="020B0604030504040204" pitchFamily="50" charset="-128"/>
                <a:ea typeface="Meiryo UI" panose="020B0604030504040204" pitchFamily="50" charset="-128"/>
              </a:rPr>
              <a:t>还要严格的加密</a:t>
            </a:r>
            <a:r>
              <a:rPr lang="en-US" altLang="zh-CN" sz="1400" dirty="0" err="1" smtClean="0">
                <a:latin typeface="Meiryo UI" panose="020B0604030504040204" pitchFamily="50" charset="-128"/>
                <a:ea typeface="Meiryo UI" panose="020B0604030504040204" pitchFamily="50" charset="-128"/>
              </a:rPr>
              <a:t>algo</a:t>
            </a:r>
            <a:r>
              <a:rPr lang="zh-CN" altLang="en-US" sz="1400" dirty="0" smtClean="0">
                <a:latin typeface="Meiryo UI" panose="020B0604030504040204" pitchFamily="50" charset="-128"/>
                <a:ea typeface="Meiryo UI" panose="020B0604030504040204" pitchFamily="50" charset="-128"/>
              </a:rPr>
              <a:t>认证有</a:t>
            </a:r>
            <a:r>
              <a:rPr lang="en-US" altLang="ja-JP" sz="1400" b="1" dirty="0" smtClean="0">
                <a:solidFill>
                  <a:srgbClr val="FF0000"/>
                </a:solidFill>
                <a:latin typeface="Meiryo UI" panose="020B0604030504040204" pitchFamily="50" charset="-128"/>
                <a:ea typeface="Meiryo UI" panose="020B0604030504040204" pitchFamily="50" charset="-128"/>
              </a:rPr>
              <a:t>CMVP</a:t>
            </a:r>
            <a:r>
              <a:rPr lang="en-US" altLang="ja-JP" sz="1400" dirty="0" smtClean="0">
                <a:solidFill>
                  <a:srgbClr val="FF0000"/>
                </a:solidFill>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(Cryptographic Module Validation Program</a:t>
            </a:r>
            <a:r>
              <a:rPr lang="en-US" altLang="ja-JP" sz="1400" dirty="0" smtClean="0">
                <a:latin typeface="Meiryo UI" panose="020B0604030504040204" pitchFamily="50" charset="-128"/>
                <a:ea typeface="Meiryo UI" panose="020B0604030504040204" pitchFamily="50" charset="-128"/>
              </a:rPr>
              <a:t>)</a:t>
            </a:r>
            <a:r>
              <a:rPr lang="zh-CN" altLang="en-US" sz="1400" dirty="0" smtClean="0">
                <a:latin typeface="Meiryo UI" panose="020B0604030504040204" pitchFamily="50" charset="-128"/>
                <a:ea typeface="Meiryo UI" panose="020B0604030504040204" pitchFamily="50" charset="-128"/>
              </a:rPr>
              <a:t>，似乎很难拿到</a:t>
            </a:r>
            <a:endParaRPr lang="ja-JP" altLang="en-US"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7029400" y="6588224"/>
            <a:ext cx="3429000" cy="1169551"/>
          </a:xfrm>
          <a:prstGeom prst="rect">
            <a:avLst/>
          </a:prstGeom>
        </p:spPr>
        <p:txBody>
          <a:bodyPr>
            <a:spAutoFit/>
          </a:bodyPr>
          <a:lstStyle/>
          <a:p>
            <a:r>
              <a:rPr lang="en-US" altLang="ja-JP" sz="1400" dirty="0">
                <a:latin typeface="Meiryo UI" panose="020B0604030504040204" pitchFamily="50" charset="-128"/>
                <a:ea typeface="Meiryo UI" panose="020B0604030504040204" pitchFamily="50" charset="-128"/>
              </a:rPr>
              <a:t>The </a:t>
            </a:r>
            <a:r>
              <a:rPr lang="en-US" altLang="ja-JP" sz="1400" b="1" dirty="0">
                <a:latin typeface="Meiryo UI" panose="020B0604030504040204" pitchFamily="50" charset="-128"/>
                <a:ea typeface="Meiryo UI" panose="020B0604030504040204" pitchFamily="50" charset="-128"/>
              </a:rPr>
              <a:t>Opal Storage </a:t>
            </a:r>
            <a:r>
              <a:rPr lang="en-US" altLang="ja-JP" sz="1400" b="1" dirty="0" smtClean="0">
                <a:latin typeface="Meiryo UI" panose="020B0604030504040204" pitchFamily="50" charset="-128"/>
                <a:ea typeface="Meiryo UI" panose="020B0604030504040204" pitchFamily="50" charset="-128"/>
              </a:rPr>
              <a:t>Specification (</a:t>
            </a:r>
            <a:r>
              <a:rPr lang="en-US" altLang="ja-JP" sz="1400" b="1" dirty="0" smtClean="0">
                <a:solidFill>
                  <a:srgbClr val="FF0000"/>
                </a:solidFill>
                <a:latin typeface="Meiryo UI" panose="020B0604030504040204" pitchFamily="50" charset="-128"/>
                <a:ea typeface="Meiryo UI" panose="020B0604030504040204" pitchFamily="50" charset="-128"/>
              </a:rPr>
              <a:t>OPAL</a:t>
            </a:r>
            <a:r>
              <a:rPr lang="en-US" altLang="ja-JP" sz="1400" b="1" dirty="0" smtClean="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 is a set of specifications for features of data storage devices (such as disk drives) that enhance their security. </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83123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2031325"/>
          </a:xfrm>
          <a:prstGeom prst="rect">
            <a:avLst/>
          </a:prstGeom>
          <a:noFill/>
        </p:spPr>
        <p:txBody>
          <a:bodyPr wrap="square" rtlCol="0">
            <a:spAutoFit/>
          </a:bodyPr>
          <a:lstStyle/>
          <a:p>
            <a:r>
              <a:rPr kumimoji="1" lang="en-US" altLang="ja-JP" sz="1400" dirty="0" err="1">
                <a:latin typeface="Meiryo UI" panose="020B0604030504040204" pitchFamily="50" charset="-128"/>
                <a:ea typeface="Meiryo UI" panose="020B0604030504040204" pitchFamily="50" charset="-128"/>
              </a:rPr>
              <a:t>Misc</a:t>
            </a:r>
            <a:r>
              <a:rPr kumimoji="1" lang="en-US" altLang="ja-JP" sz="1400" dirty="0">
                <a:latin typeface="Meiryo UI" panose="020B0604030504040204" pitchFamily="50" charset="-128"/>
                <a:ea typeface="Meiryo UI" panose="020B0604030504040204" pitchFamily="50" charset="-128"/>
              </a:rPr>
              <a:t>: (</a:t>
            </a:r>
            <a:r>
              <a:rPr kumimoji="1" lang="zh-CN" altLang="en-US" sz="1400" dirty="0">
                <a:latin typeface="Meiryo UI" panose="020B0604030504040204" pitchFamily="50" charset="-128"/>
                <a:ea typeface="Meiryo UI" panose="020B0604030504040204" pitchFamily="50" charset="-128"/>
              </a:rPr>
              <a:t>为了</a:t>
            </a:r>
            <a:r>
              <a:rPr kumimoji="1" lang="en-US" altLang="ja-JP" sz="1400" dirty="0" err="1">
                <a:latin typeface="Meiryo UI" panose="020B0604030504040204" pitchFamily="50" charset="-128"/>
                <a:ea typeface="Meiryo UI" panose="020B0604030504040204" pitchFamily="50" charset="-128"/>
              </a:rPr>
              <a:t>ctf</a:t>
            </a:r>
            <a:r>
              <a:rPr kumimoji="1" lang="zh-CN" altLang="en-US" sz="1400" dirty="0">
                <a:latin typeface="Meiryo UI" panose="020B0604030504040204" pitchFamily="50" charset="-128"/>
                <a:ea typeface="Meiryo UI" panose="020B0604030504040204" pitchFamily="50" charset="-128"/>
              </a:rPr>
              <a:t>等收集的零碎知识</a:t>
            </a:r>
            <a:r>
              <a:rPr kumimoji="1" lang="en-US" altLang="ja-JP" sz="1400"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 knowledge:</a:t>
            </a:r>
          </a:p>
          <a:p>
            <a:pPr marL="742950" lvl="1"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a:t>
            </a:r>
            <a:r>
              <a:rPr lang="zh-CN" altLang="en-US" sz="1400" dirty="0">
                <a:latin typeface="Meiryo UI" panose="020B0604030504040204" pitchFamily="50" charset="-128"/>
                <a:ea typeface="Meiryo UI" panose="020B0604030504040204" pitchFamily="50" charset="-128"/>
              </a:rPr>
              <a:t>默认是压缩形式的，压缩之前用</a:t>
            </a:r>
            <a:r>
              <a:rPr lang="en-US" altLang="zh-CN" sz="1400" dirty="0">
                <a:latin typeface="Meiryo UI" panose="020B0604030504040204" pitchFamily="50" charset="-128"/>
                <a:ea typeface="Meiryo UI" panose="020B0604030504040204" pitchFamily="50" charset="-128"/>
              </a:rPr>
              <a:t>text editor</a:t>
            </a:r>
            <a:r>
              <a:rPr lang="zh-CN" altLang="en-US" sz="1400" dirty="0">
                <a:latin typeface="Meiryo UI" panose="020B0604030504040204" pitchFamily="50" charset="-128"/>
                <a:ea typeface="Meiryo UI" panose="020B0604030504040204" pitchFamily="50" charset="-128"/>
              </a:rPr>
              <a:t>打开会有很多乱码，解压之后很多信息都可以</a:t>
            </a:r>
            <a:r>
              <a:rPr lang="en-US" altLang="zh-CN" sz="1400" dirty="0">
                <a:latin typeface="Meiryo UI" panose="020B0604030504040204" pitchFamily="50" charset="-128"/>
                <a:ea typeface="Meiryo UI" panose="020B0604030504040204" pitchFamily="50" charset="-128"/>
              </a:rPr>
              <a:t>plaintext</a:t>
            </a:r>
            <a:r>
              <a:rPr lang="zh-CN" altLang="en-US" sz="1400" dirty="0">
                <a:latin typeface="Meiryo UI" panose="020B0604030504040204" pitchFamily="50" charset="-128"/>
                <a:ea typeface="Meiryo UI" panose="020B0604030504040204" pitchFamily="50" charset="-128"/>
              </a:rPr>
              <a:t>显示，解压用的</a:t>
            </a:r>
            <a:r>
              <a:rPr lang="en-US" altLang="zh-CN" sz="1400" dirty="0">
                <a:latin typeface="Meiryo UI" panose="020B0604030504040204" pitchFamily="50" charset="-128"/>
                <a:ea typeface="Meiryo UI" panose="020B0604030504040204" pitchFamily="50" charset="-128"/>
              </a:rPr>
              <a:t>tool</a:t>
            </a:r>
            <a:r>
              <a:rPr lang="zh-CN" altLang="en-US" sz="1400" dirty="0">
                <a:latin typeface="Meiryo UI" panose="020B0604030504040204" pitchFamily="50" charset="-128"/>
                <a:ea typeface="Meiryo UI" panose="020B0604030504040204" pitchFamily="50" charset="-128"/>
              </a:rPr>
              <a:t>可以用</a:t>
            </a:r>
            <a:r>
              <a:rPr lang="en-US" altLang="zh-CN" sz="1400" b="1" dirty="0" err="1">
                <a:solidFill>
                  <a:srgbClr val="FF0000"/>
                </a:solidFill>
                <a:latin typeface="Meiryo UI" panose="020B0604030504040204" pitchFamily="50" charset="-128"/>
                <a:ea typeface="Meiryo UI" panose="020B0604030504040204" pitchFamily="50" charset="-128"/>
              </a:rPr>
              <a:t>qpdf</a:t>
            </a:r>
            <a:r>
              <a:rPr lang="en-US" altLang="zh-CN" sz="1400" dirty="0">
                <a:solidFill>
                  <a:srgbClr val="FF0000"/>
                </a:solidFill>
                <a:latin typeface="Meiryo UI" panose="020B0604030504040204" pitchFamily="50" charset="-128"/>
                <a:ea typeface="Meiryo UI" panose="020B0604030504040204" pitchFamily="50" charset="-128"/>
              </a:rPr>
              <a:t> </a:t>
            </a:r>
            <a:r>
              <a:rPr lang="en-US" altLang="zh-CN" sz="1400" dirty="0">
                <a:latin typeface="Meiryo UI" panose="020B0604030504040204" pitchFamily="50" charset="-128"/>
                <a:ea typeface="Meiryo UI" panose="020B0604030504040204" pitchFamily="50" charset="-128"/>
              </a:rPr>
              <a:t>(</a:t>
            </a:r>
            <a:r>
              <a:rPr lang="en-US" altLang="zh-CN" sz="1400" dirty="0" err="1">
                <a:latin typeface="Meiryo UI" panose="020B0604030504040204" pitchFamily="50" charset="-128"/>
                <a:ea typeface="Meiryo UI" panose="020B0604030504040204" pitchFamily="50" charset="-128"/>
              </a:rPr>
              <a:t>linux</a:t>
            </a:r>
            <a:r>
              <a:rPr lang="en-US" altLang="zh-CN" sz="1400" dirty="0">
                <a:latin typeface="Meiryo UI" panose="020B0604030504040204" pitchFamily="50" charset="-128"/>
                <a:ea typeface="Meiryo UI" panose="020B0604030504040204" pitchFamily="50" charset="-128"/>
              </a:rPr>
              <a:t> terminal tool</a:t>
            </a:r>
            <a:r>
              <a:rPr lang="en-US" altLang="zh-CN" sz="1400" dirty="0" smtClean="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zh-CN" sz="1400" dirty="0" smtClean="0">
                <a:latin typeface="Meiryo UI" panose="020B0604030504040204" pitchFamily="50" charset="-128"/>
                <a:ea typeface="Meiryo UI" panose="020B0604030504040204" pitchFamily="50" charset="-128"/>
              </a:rPr>
              <a:t>Linux ELF exe exploit</a:t>
            </a:r>
          </a:p>
          <a:p>
            <a:pPr marL="742950" lvl="1" indent="-285750">
              <a:buFont typeface="Arial" panose="020B0604020202020204" pitchFamily="34" charset="0"/>
              <a:buChar char="•"/>
            </a:pPr>
            <a:r>
              <a:rPr lang="en-US" altLang="zh-CN" sz="1400" b="1" dirty="0" smtClean="0">
                <a:solidFill>
                  <a:srgbClr val="FF0000"/>
                </a:solidFill>
                <a:latin typeface="Meiryo UI" panose="020B0604030504040204" pitchFamily="50" charset="-128"/>
                <a:ea typeface="Meiryo UI" panose="020B0604030504040204" pitchFamily="50" charset="-128"/>
              </a:rPr>
              <a:t>Checksec.sh</a:t>
            </a:r>
            <a:r>
              <a:rPr lang="en-US" altLang="zh-CN" sz="1400" dirty="0" smtClean="0">
                <a:latin typeface="Meiryo UI" panose="020B0604030504040204" pitchFamily="50" charset="-128"/>
                <a:ea typeface="Meiryo UI" panose="020B0604030504040204" pitchFamily="50" charset="-128"/>
              </a:rPr>
              <a:t>, </a:t>
            </a:r>
            <a:r>
              <a:rPr lang="zh-CN" altLang="en-US" sz="1400" dirty="0" smtClean="0">
                <a:latin typeface="Meiryo UI" panose="020B0604030504040204" pitchFamily="50" charset="-128"/>
                <a:ea typeface="Meiryo UI" panose="020B0604030504040204" pitchFamily="50" charset="-128"/>
              </a:rPr>
              <a:t>是一个从网上</a:t>
            </a:r>
            <a:r>
              <a:rPr lang="en-US" altLang="zh-CN" sz="1400" dirty="0" smtClean="0">
                <a:latin typeface="Meiryo UI" panose="020B0604030504040204" pitchFamily="50" charset="-128"/>
                <a:ea typeface="Meiryo UI" panose="020B0604030504040204" pitchFamily="50" charset="-128"/>
              </a:rPr>
              <a:t>download</a:t>
            </a:r>
            <a:r>
              <a:rPr lang="zh-CN" altLang="en-US" sz="1400" dirty="0" smtClean="0">
                <a:latin typeface="Meiryo UI" panose="020B0604030504040204" pitchFamily="50" charset="-128"/>
                <a:ea typeface="Meiryo UI" panose="020B0604030504040204" pitchFamily="50" charset="-128"/>
              </a:rPr>
              <a:t>下来的</a:t>
            </a:r>
            <a:r>
              <a:rPr lang="en-US" altLang="zh-CN" sz="1400" dirty="0" smtClean="0">
                <a:latin typeface="Meiryo UI" panose="020B0604030504040204" pitchFamily="50" charset="-128"/>
                <a:ea typeface="Meiryo UI" panose="020B0604030504040204" pitchFamily="50" charset="-128"/>
              </a:rPr>
              <a:t>script</a:t>
            </a:r>
            <a:r>
              <a:rPr lang="zh-CN" altLang="en-US" sz="1400" dirty="0" smtClean="0">
                <a:latin typeface="Meiryo UI" panose="020B0604030504040204" pitchFamily="50" charset="-128"/>
                <a:ea typeface="Meiryo UI" panose="020B0604030504040204" pitchFamily="50" charset="-128"/>
              </a:rPr>
              <a:t>，可以用来检测某个</a:t>
            </a:r>
            <a:r>
              <a:rPr lang="en-US" altLang="zh-CN" sz="1400" dirty="0" err="1" smtClean="0">
                <a:latin typeface="Meiryo UI" panose="020B0604030504040204" pitchFamily="50" charset="-128"/>
                <a:ea typeface="Meiryo UI" panose="020B0604030504040204" pitchFamily="50" charset="-128"/>
              </a:rPr>
              <a:t>linux</a:t>
            </a:r>
            <a:r>
              <a:rPr lang="zh-CN" altLang="en-US" sz="1400" dirty="0" smtClean="0">
                <a:latin typeface="Meiryo UI" panose="020B0604030504040204" pitchFamily="50" charset="-128"/>
                <a:ea typeface="Meiryo UI" panose="020B0604030504040204" pitchFamily="50" charset="-128"/>
              </a:rPr>
              <a:t>的</a:t>
            </a:r>
            <a:r>
              <a:rPr lang="en-US" altLang="zh-CN" sz="1400" dirty="0" smtClean="0">
                <a:latin typeface="Meiryo UI" panose="020B0604030504040204" pitchFamily="50" charset="-128"/>
                <a:ea typeface="Meiryo UI" panose="020B0604030504040204" pitchFamily="50" charset="-128"/>
              </a:rPr>
              <a:t>ELF exe</a:t>
            </a:r>
            <a:r>
              <a:rPr lang="zh-CN" altLang="en-US" sz="1400" dirty="0" smtClean="0">
                <a:latin typeface="Meiryo UI" panose="020B0604030504040204" pitchFamily="50" charset="-128"/>
                <a:ea typeface="Meiryo UI" panose="020B0604030504040204" pitchFamily="50" charset="-128"/>
              </a:rPr>
              <a:t>中使用的</a:t>
            </a:r>
            <a:r>
              <a:rPr lang="en-US" altLang="zh-CN" sz="1400" dirty="0" smtClean="0">
                <a:latin typeface="Meiryo UI" panose="020B0604030504040204" pitchFamily="50" charset="-128"/>
                <a:ea typeface="Meiryo UI" panose="020B0604030504040204" pitchFamily="50" charset="-128"/>
              </a:rPr>
              <a:t>security mechanism</a:t>
            </a:r>
            <a:r>
              <a:rPr lang="zh-CN" altLang="en-US" sz="1400" dirty="0" smtClean="0">
                <a:latin typeface="Meiryo UI" panose="020B0604030504040204" pitchFamily="50" charset="-128"/>
                <a:ea typeface="Meiryo UI" panose="020B0604030504040204" pitchFamily="50" charset="-128"/>
              </a:rPr>
              <a:t>，比如说看</a:t>
            </a:r>
            <a:r>
              <a:rPr lang="en-US" altLang="zh-CN" sz="1400" dirty="0" smtClean="0">
                <a:latin typeface="Meiryo UI" panose="020B0604030504040204" pitchFamily="50" charset="-128"/>
                <a:ea typeface="Meiryo UI" panose="020B0604030504040204" pitchFamily="50" charset="-128"/>
              </a:rPr>
              <a:t>exe</a:t>
            </a:r>
            <a:r>
              <a:rPr lang="zh-CN" altLang="en-US" sz="1400" dirty="0" smtClean="0">
                <a:latin typeface="Meiryo UI" panose="020B0604030504040204" pitchFamily="50" charset="-128"/>
                <a:ea typeface="Meiryo UI" panose="020B0604030504040204" pitchFamily="50" charset="-128"/>
              </a:rPr>
              <a:t>是否利用了</a:t>
            </a:r>
            <a:r>
              <a:rPr lang="en-US" altLang="zh-CN" sz="1400" dirty="0" smtClean="0">
                <a:latin typeface="Meiryo UI" panose="020B0604030504040204" pitchFamily="50" charset="-128"/>
                <a:ea typeface="Meiryo UI" panose="020B0604030504040204" pitchFamily="50" charset="-128"/>
              </a:rPr>
              <a:t>stack canary</a:t>
            </a:r>
            <a:r>
              <a:rPr lang="zh-CN" altLang="en-US" sz="1400" dirty="0" smtClean="0">
                <a:latin typeface="Meiryo UI" panose="020B0604030504040204" pitchFamily="50" charset="-128"/>
                <a:ea typeface="Meiryo UI" panose="020B0604030504040204" pitchFamily="50" charset="-128"/>
              </a:rPr>
              <a:t>，</a:t>
            </a:r>
            <a:r>
              <a:rPr lang="en-US" altLang="zh-CN" sz="1400" dirty="0" smtClean="0">
                <a:latin typeface="Meiryo UI" panose="020B0604030504040204" pitchFamily="50" charset="-128"/>
                <a:ea typeface="Meiryo UI" panose="020B0604030504040204" pitchFamily="50" charset="-128"/>
              </a:rPr>
              <a:t>ASLR</a:t>
            </a:r>
            <a:r>
              <a:rPr lang="zh-CN" altLang="en-US" sz="1400" dirty="0" smtClean="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
        <p:nvSpPr>
          <p:cNvPr id="3" name="正方形/長方形 2"/>
          <p:cNvSpPr/>
          <p:nvPr/>
        </p:nvSpPr>
        <p:spPr>
          <a:xfrm>
            <a:off x="1714500" y="3833336"/>
            <a:ext cx="3429000" cy="1477328"/>
          </a:xfrm>
          <a:prstGeom prst="rect">
            <a:avLst/>
          </a:prstGeom>
        </p:spPr>
        <p:txBody>
          <a:bodyPr>
            <a:spAutoFit/>
          </a:bodyPr>
          <a:lstStyle/>
          <a:p>
            <a:r>
              <a:rPr lang="en-US" altLang="ja-JP" dirty="0"/>
              <a:t>The </a:t>
            </a:r>
            <a:r>
              <a:rPr lang="en-US" altLang="ja-JP" b="1" dirty="0"/>
              <a:t>Opal Storage Specification</a:t>
            </a:r>
            <a:r>
              <a:rPr lang="en-US" altLang="ja-JP" dirty="0"/>
              <a:t> is a set of specifications for features of data storage devices (such as disk drives) that enhance their security. </a:t>
            </a:r>
            <a:endParaRPr lang="ja-JP" altLang="en-US"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901"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a16="http://schemas.microsoft.com/office/drawing/2014/main" xmlns=""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8" y="3212529"/>
            <a:ext cx="2321496" cy="1234673"/>
          </a:xfrm>
          <a:prstGeom prst="rect">
            <a:avLst/>
          </a:prstGeom>
        </p:spPr>
      </p:pic>
      <p:sp>
        <p:nvSpPr>
          <p:cNvPr id="9" name="TextBox 8">
            <a:extLst>
              <a:ext uri="{FF2B5EF4-FFF2-40B4-BE49-F238E27FC236}">
                <a16:creationId xmlns:a16="http://schemas.microsoft.com/office/drawing/2014/main" xmlns="" id="{5C6E1D60-171E-4ABA-BAC5-025011CF8912}"/>
              </a:ext>
            </a:extLst>
          </p:cNvPr>
          <p:cNvSpPr txBox="1"/>
          <p:nvPr/>
        </p:nvSpPr>
        <p:spPr>
          <a:xfrm>
            <a:off x="0" y="2795270"/>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smtClean="0"/>
              <a:t>因为</a:t>
            </a:r>
            <a:r>
              <a:rPr kumimoji="1" lang="en-US" altLang="zh-CN" dirty="0" smtClean="0"/>
              <a:t>ping</a:t>
            </a:r>
            <a:r>
              <a:rPr kumimoji="1" lang="zh-CN" altLang="en-US" dirty="0" smtClean="0"/>
              <a:t>用的是</a:t>
            </a:r>
            <a:r>
              <a:rPr kumimoji="1" lang="en-US" altLang="zh-CN" dirty="0" smtClean="0"/>
              <a:t>ICMP</a:t>
            </a:r>
            <a:r>
              <a:rPr kumimoji="1" lang="zh-CN" altLang="en-US" dirty="0" smtClean="0"/>
              <a:t>，</a:t>
            </a:r>
            <a:r>
              <a:rPr kumimoji="1" lang="en-US" altLang="zh-CN" dirty="0" smtClean="0"/>
              <a:t>ICMP</a:t>
            </a:r>
            <a:r>
              <a:rPr kumimoji="1" lang="zh-CN" altLang="en-US" dirty="0" smtClean="0"/>
              <a:t>没有</a:t>
            </a:r>
            <a:r>
              <a:rPr kumimoji="1" lang="en-US" altLang="zh-CN" dirty="0" smtClean="0"/>
              <a:t>port number</a:t>
            </a:r>
            <a:r>
              <a:rPr kumimoji="1" lang="zh-CN" altLang="en-US" dirty="0" smtClean="0"/>
              <a:t>的概念，所以</a:t>
            </a:r>
            <a:r>
              <a:rPr kumimoji="1" lang="en-US" altLang="zh-CN" b="1" dirty="0" smtClean="0">
                <a:solidFill>
                  <a:srgbClr val="FF0000"/>
                </a:solidFill>
              </a:rPr>
              <a:t>ping</a:t>
            </a:r>
            <a:r>
              <a:rPr kumimoji="1" lang="zh-CN" altLang="en-US" b="1" dirty="0" smtClean="0">
                <a:solidFill>
                  <a:srgbClr val="FF0000"/>
                </a:solidFill>
              </a:rPr>
              <a:t>某一个</a:t>
            </a:r>
            <a:r>
              <a:rPr kumimoji="1" lang="en-US" altLang="zh-CN" b="1" dirty="0" smtClean="0">
                <a:solidFill>
                  <a:srgbClr val="FF0000"/>
                </a:solidFill>
              </a:rPr>
              <a:t>IP</a:t>
            </a:r>
            <a:r>
              <a:rPr kumimoji="1" lang="zh-CN" altLang="en-US" b="1" dirty="0" smtClean="0">
                <a:solidFill>
                  <a:srgbClr val="FF0000"/>
                </a:solidFill>
              </a:rPr>
              <a:t>的</a:t>
            </a:r>
            <a:r>
              <a:rPr kumimoji="1" lang="en-US" altLang="zh-CN" b="1" dirty="0" smtClean="0">
                <a:solidFill>
                  <a:srgbClr val="FF0000"/>
                </a:solidFill>
              </a:rPr>
              <a:t>port</a:t>
            </a:r>
            <a:r>
              <a:rPr kumimoji="1" lang="zh-CN" altLang="en-US" b="1" dirty="0" smtClean="0">
                <a:solidFill>
                  <a:srgbClr val="FF0000"/>
                </a:solidFill>
              </a:rPr>
              <a:t>的说法是不对的</a:t>
            </a:r>
            <a:endParaRPr kumimoji="1" lang="en-US" altLang="zh-CN" b="1" dirty="0" smtClean="0">
              <a:solidFill>
                <a:srgbClr val="FF0000"/>
              </a:solidFill>
            </a:endParaRPr>
          </a:p>
          <a:p>
            <a:r>
              <a:rPr lang="zh-CN" altLang="en-US" dirty="0"/>
              <a:t>想</a:t>
            </a:r>
            <a:r>
              <a:rPr lang="zh-CN" altLang="en-US" dirty="0" smtClean="0"/>
              <a:t>知道</a:t>
            </a:r>
            <a:r>
              <a:rPr lang="en-US" altLang="zh-CN" dirty="0" smtClean="0"/>
              <a:t>port</a:t>
            </a:r>
            <a:r>
              <a:rPr lang="zh-CN" altLang="en-US" dirty="0" smtClean="0"/>
              <a:t>是否</a:t>
            </a:r>
            <a:r>
              <a:rPr lang="en-US" altLang="zh-CN" dirty="0" smtClean="0"/>
              <a:t>open</a:t>
            </a:r>
            <a:r>
              <a:rPr lang="zh-CN" altLang="en-US" dirty="0" smtClean="0"/>
              <a:t>的话，可以</a:t>
            </a:r>
            <a:endParaRPr lang="en-US" altLang="zh-CN" dirty="0" smtClean="0"/>
          </a:p>
          <a:p>
            <a:pPr marL="285750" indent="-285750">
              <a:buFont typeface="Arial" panose="020B0604020202020204" pitchFamily="34" charset="0"/>
              <a:buChar char="•"/>
            </a:pPr>
            <a:r>
              <a:rPr kumimoji="1" lang="en-US" altLang="zh-CN" dirty="0" smtClean="0"/>
              <a:t>TCP</a:t>
            </a:r>
            <a:r>
              <a:rPr kumimoji="1" lang="zh-CN" altLang="en-US" dirty="0" smtClean="0"/>
              <a:t>的情况下，</a:t>
            </a:r>
            <a:r>
              <a:rPr kumimoji="1" lang="en-US" altLang="zh-CN" dirty="0" err="1" smtClean="0"/>
              <a:t>nmap</a:t>
            </a:r>
            <a:r>
              <a:rPr kumimoji="1" lang="zh-CN" altLang="en-US" dirty="0" smtClean="0"/>
              <a:t>尝试</a:t>
            </a:r>
            <a:r>
              <a:rPr kumimoji="1" lang="en-US" altLang="zh-CN" dirty="0" smtClean="0"/>
              <a:t>3-way handshake</a:t>
            </a:r>
          </a:p>
          <a:p>
            <a:pPr marL="285750" indent="-285750">
              <a:buFont typeface="Arial" panose="020B0604020202020204" pitchFamily="34" charset="0"/>
              <a:buChar char="•"/>
            </a:pPr>
            <a:r>
              <a:rPr lang="en-US" altLang="zh-CN" dirty="0" smtClean="0"/>
              <a:t>UDP</a:t>
            </a:r>
            <a:r>
              <a:rPr lang="zh-CN" altLang="en-US" dirty="0" smtClean="0"/>
              <a:t>的情况下，先送</a:t>
            </a:r>
            <a:r>
              <a:rPr lang="en-US" altLang="zh-CN" dirty="0" smtClean="0"/>
              <a:t>UPD packet</a:t>
            </a:r>
            <a:r>
              <a:rPr lang="zh-CN" altLang="en-US" dirty="0" smtClean="0"/>
              <a:t>，然后看是否收到</a:t>
            </a:r>
            <a:r>
              <a:rPr lang="en-US" altLang="zh-CN" dirty="0" smtClean="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7159" name="スライド" r:id="rId4" imgW="4250509" imgH="3186640" progId="PowerPoint.Slide.12">
                  <p:embed/>
                </p:oleObj>
              </mc:Choice>
              <mc:Fallback>
                <p:oleObj name="スライド" r:id="rId4" imgW="4250509" imgH="3186640" progId="PowerPoint.Slide.12">
                  <p:embed/>
                  <p:pic>
                    <p:nvPicPr>
                      <p:cNvPr id="0" name="Object 1"/>
                      <p:cNvPicPr>
                        <a:picLocks noChangeAspect="1" noChangeArrowheads="1"/>
                      </p:cNvPicPr>
                      <p:nvPr/>
                    </p:nvPicPr>
                    <p:blipFill>
                      <a:blip r:embed="rId5"/>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a:t>
            </a:r>
            <a:r>
              <a:rPr lang="en-US" altLang="ja-JP" dirty="0" smtClean="0"/>
              <a:t>firmware. It replaces </a:t>
            </a:r>
            <a:r>
              <a:rPr lang="en-US" altLang="ja-JP" dirty="0"/>
              <a:t>the Basic </a:t>
            </a:r>
            <a:r>
              <a:rPr lang="en-US" altLang="ja-JP" dirty="0" err="1"/>
              <a:t>Input/Output</a:t>
            </a:r>
            <a:r>
              <a:rPr lang="en-US" altLang="ja-JP" dirty="0"/>
              <a:t> System (BIOS) firmware interface originally present in all IBM PC-compatible personal </a:t>
            </a:r>
            <a:r>
              <a:rPr lang="en-US" altLang="ja-JP" dirty="0" smtClean="0"/>
              <a:t>computers</a:t>
            </a:r>
          </a:p>
          <a:p>
            <a:pPr marL="742950" lvl="1" indent="-285750">
              <a:buFont typeface="Arial" panose="020B0604020202020204" pitchFamily="34" charset="0"/>
              <a:buChar char="•"/>
            </a:pPr>
            <a:r>
              <a:rPr lang="zh-CN" altLang="en-US" dirty="0" smtClean="0"/>
              <a:t>我的理解，</a:t>
            </a:r>
            <a:r>
              <a:rPr lang="en-US" altLang="zh-CN" dirty="0" smtClean="0"/>
              <a:t>UEFI</a:t>
            </a:r>
            <a:r>
              <a:rPr lang="zh-CN" altLang="en-US" dirty="0" smtClean="0"/>
              <a:t>就是个</a:t>
            </a:r>
            <a:r>
              <a:rPr lang="en-US" altLang="zh-CN" dirty="0" smtClean="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a:t>
            </a:r>
            <a:r>
              <a:rPr lang="en-US" altLang="ja-JP" dirty="0" smtClean="0"/>
              <a:t>NAND-Flash</a:t>
            </a:r>
            <a:endParaRPr lang="en-US" altLang="ja-JP" dirty="0"/>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392013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err="1" smtClean="0"/>
              <a:t>eFuse</a:t>
            </a:r>
            <a:r>
              <a:rPr lang="zh-CN" altLang="en-US" dirty="0"/>
              <a:t>中的</a:t>
            </a:r>
            <a:r>
              <a:rPr lang="en-US" altLang="zh-CN" dirty="0"/>
              <a:t>trust</a:t>
            </a:r>
            <a:r>
              <a:rPr lang="zh-CN" altLang="en-US" dirty="0"/>
              <a:t> </a:t>
            </a:r>
            <a:r>
              <a:rPr lang="en-US" altLang="zh-CN" dirty="0" smtClean="0"/>
              <a:t>anchor(</a:t>
            </a:r>
            <a:r>
              <a:rPr lang="zh-CN" altLang="en-US" dirty="0" smtClean="0"/>
              <a:t>就是一串数字，</a:t>
            </a:r>
            <a:r>
              <a:rPr lang="en-US" altLang="zh-CN" dirty="0" smtClean="0"/>
              <a:t>hash</a:t>
            </a:r>
            <a:r>
              <a:rPr lang="zh-CN" altLang="en-US" dirty="0" smtClean="0"/>
              <a:t>值</a:t>
            </a:r>
            <a:r>
              <a:rPr lang="en-US" altLang="zh-CN" dirty="0" smtClean="0"/>
              <a:t>)</a:t>
            </a:r>
            <a:r>
              <a:rPr lang="zh-CN" altLang="en-US" dirty="0" smtClean="0"/>
              <a:t>一不一样</a:t>
            </a:r>
            <a:r>
              <a:rPr lang="zh-CN" altLang="en-US" dirty="0"/>
              <a:t>，如果一样则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smtClean="0">
                <a:solidFill>
                  <a:srgbClr val="FF0000"/>
                </a:solidFill>
              </a:rPr>
              <a:t>Little Kernel </a:t>
            </a:r>
            <a:r>
              <a:rPr lang="en-US" altLang="zh-CN" dirty="0" smtClean="0"/>
              <a:t>(LK)</a:t>
            </a:r>
            <a:r>
              <a:rPr kumimoji="1" lang="en-US" altLang="zh-CN" dirty="0" smtClean="0"/>
              <a:t>:</a:t>
            </a:r>
          </a:p>
          <a:p>
            <a:r>
              <a:rPr lang="en-US" altLang="ja-JP" dirty="0" smtClean="0"/>
              <a:t>LK</a:t>
            </a:r>
            <a:r>
              <a:rPr lang="zh-CN" altLang="en-US" dirty="0" smtClean="0"/>
              <a:t>是和</a:t>
            </a:r>
            <a:r>
              <a:rPr lang="en-US" altLang="zh-CN" dirty="0" smtClean="0"/>
              <a:t>UEFI</a:t>
            </a:r>
            <a:r>
              <a:rPr lang="zh-CN" altLang="en-US" dirty="0" smtClean="0"/>
              <a:t>相似的东西，但</a:t>
            </a:r>
            <a:r>
              <a:rPr lang="en-US" altLang="zh-CN" dirty="0" smtClean="0"/>
              <a:t>LK</a:t>
            </a:r>
            <a:r>
              <a:rPr lang="zh-CN" altLang="en-US" dirty="0" smtClean="0"/>
              <a:t>在</a:t>
            </a:r>
            <a:r>
              <a:rPr lang="en-US" altLang="zh-CN" dirty="0" smtClean="0"/>
              <a:t>embedded</a:t>
            </a:r>
            <a:r>
              <a:rPr lang="zh-CN" altLang="en-US" dirty="0" smtClean="0"/>
              <a:t>中有更广泛应用</a:t>
            </a:r>
            <a:endParaRPr lang="en-US" altLang="zh-CN" dirty="0" smtClean="0"/>
          </a:p>
          <a:p>
            <a:r>
              <a:rPr kumimoji="1" lang="en-US" altLang="zh-CN" dirty="0" smtClean="0"/>
              <a:t>Define</a:t>
            </a:r>
            <a:r>
              <a:rPr lang="en-US" altLang="zh-CN" dirty="0" smtClean="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a:t>
            </a:r>
            <a:r>
              <a:rPr lang="en-US" altLang="ja-JP" dirty="0" smtClean="0"/>
              <a:t>needed.</a:t>
            </a:r>
          </a:p>
          <a:p>
            <a:r>
              <a:rPr kumimoji="1" lang="en-US" altLang="ja-JP" dirty="0" smtClean="0"/>
              <a:t>LK</a:t>
            </a:r>
            <a:r>
              <a:rPr kumimoji="1" lang="zh-CN" altLang="en-US" dirty="0" smtClean="0"/>
              <a:t>在</a:t>
            </a:r>
            <a:r>
              <a:rPr kumimoji="1" lang="en-US" altLang="zh-CN" dirty="0" smtClean="0"/>
              <a:t>Qualcomm</a:t>
            </a:r>
            <a:r>
              <a:rPr kumimoji="1" lang="zh-CN" altLang="en-US" dirty="0" smtClean="0"/>
              <a:t>的</a:t>
            </a:r>
            <a:r>
              <a:rPr lang="en-US" altLang="ja-JP" dirty="0"/>
              <a:t>Snapdragon 410 </a:t>
            </a:r>
            <a:r>
              <a:rPr lang="en-US" altLang="ja-JP" dirty="0" smtClean="0"/>
              <a:t>processor</a:t>
            </a:r>
            <a:r>
              <a:rPr lang="zh-CN" altLang="en-US" smtClean="0"/>
              <a:t>被应用</a:t>
            </a:r>
            <a:endParaRPr kumimoji="1" lang="ja-JP" altLang="en-US" dirty="0"/>
          </a:p>
        </p:txBody>
      </p:sp>
      <p:sp>
        <p:nvSpPr>
          <p:cNvPr id="20" name="テキスト ボックス 19"/>
          <p:cNvSpPr txBox="1"/>
          <p:nvPr/>
        </p:nvSpPr>
        <p:spPr>
          <a:xfrm>
            <a:off x="14463464" y="-1515049"/>
            <a:ext cx="11719170" cy="923330"/>
          </a:xfrm>
          <a:prstGeom prst="rect">
            <a:avLst/>
          </a:prstGeom>
          <a:noFill/>
        </p:spPr>
        <p:txBody>
          <a:bodyPr wrap="none" rtlCol="0">
            <a:spAutoFit/>
          </a:bodyPr>
          <a:lstStyle/>
          <a:p>
            <a:r>
              <a:rPr kumimoji="1" lang="en-US" altLang="zh-CN" dirty="0" err="1" smtClean="0"/>
              <a:t>eFuse</a:t>
            </a:r>
            <a:r>
              <a:rPr lang="zh-CN" altLang="en-US" dirty="0" smtClean="0"/>
              <a:t>是</a:t>
            </a:r>
            <a:r>
              <a:rPr lang="en-US" altLang="zh-CN" dirty="0" smtClean="0"/>
              <a:t>non-software-accessible</a:t>
            </a:r>
            <a:r>
              <a:rPr lang="zh-CN" altLang="en-US" dirty="0" smtClean="0"/>
              <a:t>的</a:t>
            </a:r>
            <a:endParaRPr lang="en-US" altLang="zh-CN" dirty="0" smtClean="0"/>
          </a:p>
          <a:p>
            <a:r>
              <a:rPr kumimoji="1" lang="en-US" altLang="zh-CN" dirty="0" err="1" smtClean="0"/>
              <a:t>eFuse</a:t>
            </a:r>
            <a:r>
              <a:rPr kumimoji="1" lang="zh-CN" altLang="en-US" dirty="0" smtClean="0"/>
              <a:t>中有存储</a:t>
            </a:r>
            <a:r>
              <a:rPr kumimoji="1" lang="en-US" altLang="zh-CN" dirty="0" smtClean="0"/>
              <a:t>hash</a:t>
            </a:r>
            <a:r>
              <a:rPr kumimoji="1" lang="zh-CN" altLang="en-US" dirty="0" smtClean="0"/>
              <a:t>值的部分</a:t>
            </a:r>
            <a:r>
              <a:rPr kumimoji="1" lang="en-US" altLang="zh-CN" dirty="0" smtClean="0"/>
              <a:t>(</a:t>
            </a:r>
            <a:r>
              <a:rPr kumimoji="1" lang="zh-CN" altLang="en-US" dirty="0" smtClean="0"/>
              <a:t>似乎叫</a:t>
            </a:r>
            <a:r>
              <a:rPr kumimoji="1" lang="en-US" altLang="zh-CN" dirty="0" err="1" smtClean="0"/>
              <a:t>efuse</a:t>
            </a:r>
            <a:r>
              <a:rPr kumimoji="1" lang="en-US" altLang="zh-CN" dirty="0" smtClean="0"/>
              <a:t> BLOCK2)</a:t>
            </a:r>
            <a:r>
              <a:rPr kumimoji="1" lang="zh-CN" altLang="en-US" dirty="0" smtClean="0"/>
              <a:t>，还有一个</a:t>
            </a:r>
            <a:r>
              <a:rPr kumimoji="1" lang="en-US" altLang="zh-CN" dirty="0" smtClean="0"/>
              <a:t>single bit(</a:t>
            </a:r>
            <a:r>
              <a:rPr kumimoji="1" lang="zh-CN" altLang="en-US" dirty="0" smtClean="0"/>
              <a:t>似乎叫</a:t>
            </a:r>
            <a:r>
              <a:rPr lang="en-US" altLang="ja-JP" dirty="0"/>
              <a:t>ABS_DONE_0</a:t>
            </a:r>
            <a:r>
              <a:rPr kumimoji="1" lang="en-US" altLang="zh-CN" dirty="0" smtClean="0"/>
              <a:t>)</a:t>
            </a:r>
            <a:r>
              <a:rPr kumimoji="1" lang="zh-CN" altLang="en-US" dirty="0" smtClean="0"/>
              <a:t>代表这个</a:t>
            </a:r>
            <a:r>
              <a:rPr kumimoji="1" lang="en-US" altLang="zh-CN" dirty="0" smtClean="0"/>
              <a:t>fuse</a:t>
            </a:r>
            <a:r>
              <a:rPr kumimoji="1" lang="zh-CN" altLang="en-US" dirty="0" smtClean="0"/>
              <a:t>是否</a:t>
            </a:r>
            <a:r>
              <a:rPr kumimoji="1" lang="en-US" altLang="zh-CN" dirty="0" smtClean="0"/>
              <a:t>burned</a:t>
            </a:r>
          </a:p>
          <a:p>
            <a:r>
              <a:rPr kumimoji="1" lang="zh-CN" altLang="en-US" dirty="0" smtClean="0"/>
              <a:t>关于</a:t>
            </a:r>
            <a:r>
              <a:rPr kumimoji="1" lang="en-US" altLang="zh-CN" dirty="0" err="1" smtClean="0"/>
              <a:t>efuse</a:t>
            </a:r>
            <a:r>
              <a:rPr kumimoji="1" lang="zh-CN" altLang="en-US" dirty="0" smtClean="0"/>
              <a:t>到底在哪，我的理解是在</a:t>
            </a:r>
            <a:r>
              <a:rPr kumimoji="1" lang="en-US" altLang="zh-CN" dirty="0" err="1" smtClean="0"/>
              <a:t>SoC</a:t>
            </a:r>
            <a:r>
              <a:rPr kumimoji="1" lang="en-US" altLang="zh-CN" dirty="0" smtClean="0"/>
              <a:t> chip</a:t>
            </a:r>
            <a:r>
              <a:rPr kumimoji="1" lang="zh-CN" altLang="en-US" dirty="0" smtClean="0"/>
              <a:t>中</a:t>
            </a:r>
            <a:r>
              <a:rPr kumimoji="1" lang="en-US" altLang="zh-CN" dirty="0" smtClean="0"/>
              <a:t>(</a:t>
            </a:r>
            <a:r>
              <a:rPr kumimoji="1" lang="zh-CN" altLang="en-US" dirty="0" smtClean="0"/>
              <a:t>注意不是在</a:t>
            </a:r>
            <a:r>
              <a:rPr kumimoji="1" lang="en-US" altLang="zh-CN" dirty="0" smtClean="0"/>
              <a:t>CPU</a:t>
            </a:r>
            <a:r>
              <a:rPr kumimoji="1" lang="zh-CN" altLang="en-US" dirty="0" smtClean="0"/>
              <a:t>中</a:t>
            </a:r>
            <a:r>
              <a:rPr kumimoji="1" lang="en-US" altLang="zh-CN" dirty="0" smtClean="0"/>
              <a:t>)</a:t>
            </a:r>
            <a:r>
              <a:rPr kumimoji="1" lang="zh-CN" altLang="en-US" dirty="0" smtClean="0"/>
              <a:t>，</a:t>
            </a:r>
            <a:r>
              <a:rPr kumimoji="1" lang="en-US" altLang="zh-CN" dirty="0" err="1" smtClean="0"/>
              <a:t>SoC</a:t>
            </a:r>
            <a:r>
              <a:rPr kumimoji="1" lang="en-US" altLang="zh-CN" dirty="0" smtClean="0"/>
              <a:t> vendor</a:t>
            </a:r>
            <a:r>
              <a:rPr kumimoji="1" lang="zh-CN" altLang="en-US" dirty="0" smtClean="0"/>
              <a:t>设计具体在</a:t>
            </a:r>
            <a:r>
              <a:rPr kumimoji="1" lang="en-US" altLang="zh-CN" dirty="0" smtClean="0"/>
              <a:t>chip</a:t>
            </a:r>
            <a:r>
              <a:rPr kumimoji="1" lang="zh-CN" altLang="en-US" smtClean="0"/>
              <a:t>的哪</a:t>
            </a:r>
            <a:endParaRPr kumimoji="1" lang="en-US" altLang="zh-CN" dirty="0" smtClean="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xmlns=""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1691680"/>
            <a:ext cx="6857999" cy="7294305"/>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r>
              <a:rPr kumimoji="1" lang="en-US" altLang="ja-JP" dirty="0" smtClean="0"/>
              <a:t>.</a:t>
            </a:r>
          </a:p>
          <a:p>
            <a:endParaRPr lang="en-US" altLang="ja-JP" dirty="0"/>
          </a:p>
          <a:p>
            <a:r>
              <a:rPr kumimoji="1" lang="en-US" altLang="ja-JP" b="1" dirty="0" smtClean="0">
                <a:solidFill>
                  <a:srgbClr val="FF0000"/>
                </a:solidFill>
              </a:rPr>
              <a:t>TRNG</a:t>
            </a:r>
            <a:r>
              <a:rPr kumimoji="1" lang="en-US" altLang="ja-JP" dirty="0" smtClean="0">
                <a:solidFill>
                  <a:srgbClr val="FF0000"/>
                </a:solidFill>
              </a:rPr>
              <a:t> </a:t>
            </a:r>
            <a:r>
              <a:rPr kumimoji="1" lang="en-US" altLang="ja-JP" dirty="0" smtClean="0"/>
              <a:t>(</a:t>
            </a:r>
            <a:r>
              <a:rPr lang="en-US" altLang="ja-JP" b="1" dirty="0"/>
              <a:t>true random number </a:t>
            </a:r>
            <a:r>
              <a:rPr lang="en-US" altLang="ja-JP" b="1" dirty="0" smtClean="0"/>
              <a:t>generator</a:t>
            </a:r>
            <a:r>
              <a:rPr lang="en-US" altLang="ja-JP" dirty="0" smtClean="0"/>
              <a:t>, also called </a:t>
            </a:r>
            <a:r>
              <a:rPr lang="en-US" altLang="ja-JP" b="1" dirty="0" smtClean="0"/>
              <a:t>hardware random number generator</a:t>
            </a:r>
            <a:r>
              <a:rPr kumimoji="1" lang="en-US" altLang="ja-JP" dirty="0" smtClean="0"/>
              <a:t>)</a:t>
            </a:r>
          </a:p>
          <a:p>
            <a:r>
              <a:rPr lang="en-US" altLang="ja-JP" dirty="0" smtClean="0"/>
              <a:t>RNG</a:t>
            </a:r>
            <a:r>
              <a:rPr lang="zh-CN" altLang="en-US" dirty="0" smtClean="0"/>
              <a:t>的各种基准似乎最开始是一个德国组织</a:t>
            </a:r>
            <a:r>
              <a:rPr lang="en-US" altLang="zh-CN" dirty="0" smtClean="0"/>
              <a:t>(BSI)</a:t>
            </a:r>
            <a:r>
              <a:rPr lang="zh-CN" altLang="en-US" dirty="0"/>
              <a:t>定义</a:t>
            </a:r>
            <a:r>
              <a:rPr lang="zh-CN" altLang="en-US" dirty="0" smtClean="0"/>
              <a:t>的，其中</a:t>
            </a:r>
            <a:r>
              <a:rPr lang="en-US" altLang="zh-CN" dirty="0" smtClean="0"/>
              <a:t>AIS-31</a:t>
            </a:r>
            <a:r>
              <a:rPr lang="zh-CN" altLang="en-US" dirty="0" smtClean="0"/>
              <a:t>定义了</a:t>
            </a:r>
            <a:r>
              <a:rPr lang="en-US" altLang="zh-CN" dirty="0" smtClean="0"/>
              <a:t>TRNG</a:t>
            </a:r>
            <a:r>
              <a:rPr lang="zh-CN" altLang="en-US" dirty="0" smtClean="0"/>
              <a:t>的基准</a:t>
            </a:r>
            <a:r>
              <a:rPr lang="en-US" altLang="zh-CN" dirty="0" smtClean="0"/>
              <a:t>, AIS-20</a:t>
            </a:r>
            <a:r>
              <a:rPr lang="zh-CN" altLang="en-US" dirty="0" smtClean="0"/>
              <a:t>定义伪随机数</a:t>
            </a:r>
            <a:endParaRPr lang="en-US" altLang="zh-CN" dirty="0" smtClean="0"/>
          </a:p>
          <a:p>
            <a:pPr marL="285750" indent="-285750">
              <a:buFont typeface="Arial" panose="020B0604020202020204" pitchFamily="34" charset="0"/>
              <a:buChar char="•"/>
            </a:pPr>
            <a:r>
              <a:rPr lang="en-US" altLang="ja-JP" dirty="0"/>
              <a:t>AIS20, Functionality classes and evaluation methodology for </a:t>
            </a:r>
            <a:r>
              <a:rPr lang="en-US" altLang="ja-JP" b="1" dirty="0">
                <a:solidFill>
                  <a:srgbClr val="FF0000"/>
                </a:solidFill>
              </a:rPr>
              <a:t>deterministic</a:t>
            </a:r>
            <a:r>
              <a:rPr lang="en-US" altLang="ja-JP" dirty="0">
                <a:solidFill>
                  <a:srgbClr val="FF0000"/>
                </a:solidFill>
              </a:rPr>
              <a:t> </a:t>
            </a:r>
            <a:r>
              <a:rPr lang="en-US" altLang="ja-JP" dirty="0"/>
              <a:t>random number </a:t>
            </a:r>
            <a:r>
              <a:rPr lang="en-US" altLang="ja-JP" dirty="0" smtClean="0"/>
              <a:t>generators, </a:t>
            </a:r>
            <a:r>
              <a:rPr lang="zh-CN" altLang="en-US" b="1" dirty="0" smtClean="0">
                <a:solidFill>
                  <a:srgbClr val="FF0000"/>
                </a:solidFill>
              </a:rPr>
              <a:t>伪</a:t>
            </a:r>
            <a:r>
              <a:rPr lang="zh-CN" altLang="en-US" dirty="0" smtClean="0"/>
              <a:t>随机数的定义</a:t>
            </a:r>
            <a:endParaRPr lang="en-US" altLang="ja-JP" dirty="0" smtClean="0"/>
          </a:p>
          <a:p>
            <a:pPr marL="285750" indent="-285750">
              <a:buFont typeface="Arial" panose="020B0604020202020204" pitchFamily="34" charset="0"/>
              <a:buChar char="•"/>
            </a:pPr>
            <a:r>
              <a:rPr lang="en-US" altLang="ja-JP" dirty="0"/>
              <a:t>AIS31, Functionality classes and evaluation methodology for </a:t>
            </a:r>
            <a:r>
              <a:rPr lang="en-US" altLang="ja-JP" b="1" dirty="0"/>
              <a:t>true</a:t>
            </a:r>
            <a:r>
              <a:rPr lang="en-US" altLang="ja-JP" dirty="0"/>
              <a:t> (physical) random number </a:t>
            </a:r>
            <a:r>
              <a:rPr lang="en-US" altLang="ja-JP" dirty="0" smtClean="0"/>
              <a:t>generators, (</a:t>
            </a:r>
            <a:r>
              <a:rPr lang="zh-CN" altLang="en-US" dirty="0" smtClean="0"/>
              <a:t>一部分定义似乎是从</a:t>
            </a:r>
            <a:r>
              <a:rPr lang="en-US" altLang="zh-CN" dirty="0" smtClean="0"/>
              <a:t>FIPS140-1</a:t>
            </a:r>
            <a:r>
              <a:rPr lang="zh-CN" altLang="en-US" dirty="0" smtClean="0"/>
              <a:t>继承过来的</a:t>
            </a:r>
            <a:r>
              <a:rPr lang="en-US" altLang="ja-JP" dirty="0" smtClean="0"/>
              <a:t>)</a:t>
            </a:r>
            <a:endParaRPr lang="en-US" altLang="zh-CN" dirty="0" smtClean="0"/>
          </a:p>
          <a:p>
            <a:r>
              <a:rPr kumimoji="1" lang="zh-CN" altLang="en-US" dirty="0"/>
              <a:t>然</a:t>
            </a:r>
            <a:r>
              <a:rPr kumimoji="1" lang="zh-CN" altLang="en-US" dirty="0" smtClean="0"/>
              <a:t>后</a:t>
            </a:r>
            <a:r>
              <a:rPr kumimoji="1" lang="en-US" altLang="zh-CN" dirty="0" smtClean="0"/>
              <a:t>ISO/IEC18031</a:t>
            </a:r>
            <a:r>
              <a:rPr kumimoji="1" lang="zh-CN" altLang="en-US" dirty="0" smtClean="0"/>
              <a:t>是综合了</a:t>
            </a:r>
            <a:r>
              <a:rPr kumimoji="1" lang="en-US" altLang="zh-CN" dirty="0" smtClean="0"/>
              <a:t>BSI</a:t>
            </a:r>
            <a:r>
              <a:rPr kumimoji="1" lang="zh-CN" altLang="en-US" dirty="0" smtClean="0"/>
              <a:t>的定义的新定义</a:t>
            </a:r>
            <a:endParaRPr kumimoji="1" lang="ja-JP" altLang="en-US" dirty="0"/>
          </a:p>
        </p:txBody>
      </p:sp>
      <p:sp>
        <p:nvSpPr>
          <p:cNvPr id="5" name="下矢印 4"/>
          <p:cNvSpPr/>
          <p:nvPr/>
        </p:nvSpPr>
        <p:spPr>
          <a:xfrm>
            <a:off x="908720" y="886818"/>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
        <p:nvSpPr>
          <p:cNvPr id="9" name="テキスト ボックス 8"/>
          <p:cNvSpPr txBox="1"/>
          <p:nvPr/>
        </p:nvSpPr>
        <p:spPr>
          <a:xfrm>
            <a:off x="-6891623" y="6817901"/>
            <a:ext cx="6892096" cy="1754326"/>
          </a:xfrm>
          <a:prstGeom prst="rect">
            <a:avLst/>
          </a:prstGeom>
          <a:noFill/>
        </p:spPr>
        <p:txBody>
          <a:bodyPr wrap="square" rtlCol="0">
            <a:spAutoFit/>
          </a:bodyPr>
          <a:lstStyle/>
          <a:p>
            <a:r>
              <a:rPr kumimoji="1" lang="en-US" altLang="ja-JP" b="1" dirty="0" smtClean="0">
                <a:solidFill>
                  <a:srgbClr val="FF0000"/>
                </a:solidFill>
              </a:rPr>
              <a:t>FIPS</a:t>
            </a:r>
            <a:r>
              <a:rPr kumimoji="1" lang="en-US" altLang="ja-JP" dirty="0" smtClean="0">
                <a:solidFill>
                  <a:srgbClr val="FF0000"/>
                </a:solidFill>
              </a:rPr>
              <a:t> </a:t>
            </a:r>
            <a:r>
              <a:rPr kumimoji="1" lang="en-US" altLang="ja-JP" dirty="0" smtClean="0"/>
              <a:t>(</a:t>
            </a:r>
            <a:r>
              <a:rPr lang="en-US" altLang="ja-JP" dirty="0"/>
              <a:t>Federal Information Processing Standard</a:t>
            </a:r>
            <a:r>
              <a:rPr kumimoji="1" lang="en-US" altLang="ja-JP" dirty="0" smtClean="0"/>
              <a:t>) </a:t>
            </a:r>
            <a:r>
              <a:rPr lang="en-US" altLang="ja-JP" dirty="0"/>
              <a:t>is a U.S. government computer security standard used to approve cryptographic modules. </a:t>
            </a:r>
            <a:endParaRPr lang="en-US" altLang="ja-JP" dirty="0" smtClean="0"/>
          </a:p>
          <a:p>
            <a:r>
              <a:rPr lang="en-US" altLang="ja-JP" dirty="0" smtClean="0"/>
              <a:t>FIPS</a:t>
            </a:r>
            <a:r>
              <a:rPr lang="zh-CN" altLang="en-US" dirty="0" smtClean="0"/>
              <a:t>有各种版本</a:t>
            </a:r>
            <a:r>
              <a:rPr lang="en-US" altLang="zh-CN" dirty="0" smtClean="0"/>
              <a:t>(186, 140-2, 140-3</a:t>
            </a:r>
            <a:r>
              <a:rPr lang="zh-CN" altLang="en-US" dirty="0" smtClean="0"/>
              <a:t>等</a:t>
            </a:r>
            <a:r>
              <a:rPr lang="en-US" altLang="zh-CN" dirty="0" smtClean="0"/>
              <a:t>)</a:t>
            </a:r>
            <a:r>
              <a:rPr lang="zh-CN" altLang="en-US" dirty="0" smtClean="0"/>
              <a:t>，比如对 </a:t>
            </a:r>
            <a:r>
              <a:rPr lang="en-US" altLang="zh-CN" dirty="0" smtClean="0"/>
              <a:t>random number generator</a:t>
            </a:r>
            <a:r>
              <a:rPr lang="zh-CN" altLang="en-US" dirty="0" smtClean="0"/>
              <a:t>的，对</a:t>
            </a:r>
            <a:r>
              <a:rPr lang="en-US" altLang="zh-CN" dirty="0" smtClean="0"/>
              <a:t>digital signature standard</a:t>
            </a:r>
            <a:r>
              <a:rPr lang="zh-CN" altLang="en-US" dirty="0" smtClean="0"/>
              <a:t>的等</a:t>
            </a:r>
            <a:endParaRPr lang="en-US" altLang="ja-JP" dirty="0" smtClean="0"/>
          </a:p>
          <a:p>
            <a:r>
              <a:rPr lang="zh-CN" altLang="en-US" dirty="0"/>
              <a:t>经</a:t>
            </a:r>
            <a:r>
              <a:rPr lang="zh-CN" altLang="en-US" dirty="0" smtClean="0"/>
              <a:t>常会在</a:t>
            </a:r>
            <a:r>
              <a:rPr lang="en-US" altLang="zh-CN" dirty="0" smtClean="0"/>
              <a:t>OEM requirement</a:t>
            </a:r>
            <a:r>
              <a:rPr lang="zh-CN" altLang="en-US" dirty="0"/>
              <a:t>对</a:t>
            </a:r>
            <a:r>
              <a:rPr lang="en-US" altLang="zh-CN" dirty="0" err="1" smtClean="0"/>
              <a:t>CryptoEngine</a:t>
            </a:r>
            <a:r>
              <a:rPr lang="zh-CN" altLang="en-US" dirty="0" smtClean="0"/>
              <a:t>的要求中出现</a:t>
            </a:r>
            <a:endParaRPr lang="en-US" altLang="zh-CN" dirty="0" smtClean="0"/>
          </a:p>
          <a:p>
            <a:r>
              <a:rPr kumimoji="1" lang="en-US" altLang="zh-CN" dirty="0" smtClean="0"/>
              <a:t>FIPS</a:t>
            </a:r>
            <a:r>
              <a:rPr kumimoji="1" lang="zh-CN" altLang="en-US" dirty="0" smtClean="0"/>
              <a:t>也定义了几个</a:t>
            </a:r>
            <a:r>
              <a:rPr kumimoji="1" lang="en-US" altLang="zh-CN" dirty="0" smtClean="0"/>
              <a:t>security level, 1~4, 4</a:t>
            </a:r>
            <a:r>
              <a:rPr kumimoji="1" lang="zh-CN" altLang="en-US" dirty="0" smtClean="0"/>
              <a:t>最高</a:t>
            </a:r>
            <a:endParaRPr kumimoji="1" lang="ja-JP" altLang="en-US" dirty="0"/>
          </a:p>
        </p:txBody>
      </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a16="http://schemas.microsoft.com/office/drawing/2014/main" xmlns=""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a16="http://schemas.microsoft.com/office/drawing/2014/main" xmlns=""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175927"/>
            <a:ext cx="6858000" cy="1754326"/>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smtClean="0"/>
              <a:t>.</a:t>
            </a:r>
          </a:p>
          <a:p>
            <a:r>
              <a:rPr lang="en-US" altLang="zh-CN" dirty="0" err="1" smtClean="0"/>
              <a:t>e</a:t>
            </a:r>
            <a:r>
              <a:rPr lang="en-US" altLang="ja-JP" dirty="0" err="1" smtClean="0"/>
              <a:t>fuse</a:t>
            </a:r>
            <a:r>
              <a:rPr lang="zh-CN" altLang="en-US" dirty="0" smtClean="0"/>
              <a:t>常被作为</a:t>
            </a:r>
            <a:r>
              <a:rPr lang="en-US" altLang="zh-CN" dirty="0" smtClean="0"/>
              <a:t>secure boot</a:t>
            </a:r>
            <a:r>
              <a:rPr lang="zh-CN" altLang="en-US" dirty="0" smtClean="0"/>
              <a:t>的</a:t>
            </a:r>
            <a:r>
              <a:rPr lang="en-US" altLang="zh-CN" dirty="0" smtClean="0"/>
              <a:t>root of trust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a16="http://schemas.microsoft.com/office/drawing/2014/main" xmlns=""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a16="http://schemas.microsoft.com/office/drawing/2014/main" xmlns=""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a16="http://schemas.microsoft.com/office/drawing/2014/main" xmlns=""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a16="http://schemas.microsoft.com/office/drawing/2014/main" xmlns=""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592" r:id="rId4" imgW="8697068" imgH="1438455" progId="Visio.Drawing.15">
                  <p:embed/>
                </p:oleObj>
              </mc:Choice>
              <mc:Fallback>
                <p:oleObj r:id="rId4" imgW="8697068" imgH="143845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smtClean="0"/>
              <a:t>DNS</a:t>
            </a:r>
            <a:r>
              <a:rPr lang="en-US" altLang="zh-CN" dirty="0" smtClean="0"/>
              <a:t>/</a:t>
            </a:r>
            <a:r>
              <a:rPr lang="en-US" altLang="ja-JP" dirty="0" smtClean="0"/>
              <a:t>Http/Ftp/SMTP</a:t>
            </a:r>
            <a:endParaRPr kumimoji="1" lang="ja-JP" altLang="en-US" dirty="0"/>
          </a:p>
        </p:txBody>
      </p:sp>
      <p:pic>
        <p:nvPicPr>
          <p:cNvPr id="3515" name="Picture 4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9"/>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10"/>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xmlns=""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xmlns=""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xmlns=""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xmlns=""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xmlns=""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xmlns=""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xmlns=""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a16="http://schemas.microsoft.com/office/drawing/2014/main" xmlns=""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a16="http://schemas.microsoft.com/office/drawing/2014/main" xmlns=""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a16="http://schemas.microsoft.com/office/drawing/2014/main" xmlns=""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27617</TotalTime>
  <Words>35159</Words>
  <Application>Microsoft Office PowerPoint</Application>
  <PresentationFormat>画面に合わせる (4:3)</PresentationFormat>
  <Paragraphs>3717</Paragraphs>
  <Slides>162</Slides>
  <Notes>15</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162</vt:i4>
      </vt:variant>
    </vt:vector>
  </HeadingPairs>
  <TitlesOfParts>
    <vt:vector size="167"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3732</cp:revision>
  <dcterms:created xsi:type="dcterms:W3CDTF">2016-01-14T23:49:10Z</dcterms:created>
  <dcterms:modified xsi:type="dcterms:W3CDTF">2018-08-27T01:59:10Z</dcterms:modified>
</cp:coreProperties>
</file>